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  <p:sldMasterId id="2147483676" r:id="rId4"/>
    <p:sldMasterId id="2147483689" r:id="rId5"/>
  </p:sldMasterIdLst>
  <p:notesMasterIdLst>
    <p:notesMasterId r:id="rId19"/>
  </p:notesMasterIdLst>
  <p:sldIdLst>
    <p:sldId id="1436" r:id="rId6"/>
    <p:sldId id="1808" r:id="rId7"/>
    <p:sldId id="1803" r:id="rId8"/>
    <p:sldId id="1804" r:id="rId9"/>
    <p:sldId id="1810" r:id="rId10"/>
    <p:sldId id="1811" r:id="rId11"/>
    <p:sldId id="256" r:id="rId12"/>
    <p:sldId id="276" r:id="rId13"/>
    <p:sldId id="258" r:id="rId14"/>
    <p:sldId id="260" r:id="rId15"/>
    <p:sldId id="1629" r:id="rId16"/>
    <p:sldId id="1806" r:id="rId17"/>
    <p:sldId id="1628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7D0"/>
    <a:srgbClr val="14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83AF1-F7D2-45AA-8337-D858FF682D63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EE4BF-0AF9-4653-949C-2617CCB7EA17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683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F776A9-7B30-48C5-8128-358E42F78EAA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22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C42FA-283F-CB7F-756B-5721222AE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FB057C58-0925-245D-C4E5-EAC5DB15B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884761C-23DC-7922-3F1F-59C8FDEB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959E5B8-893E-A995-A920-8540C0EF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053B791-D9B9-B4FD-74D3-D7648729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863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8CDA22-0172-A13C-45D5-5E5C792B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9250AC4F-92F3-EC99-8566-5A8BC6E71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B749116-0445-213F-5C00-63E2BBFD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2EEBA5F-C868-7C0B-06DE-F417B98E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A2BEA706-F052-75D9-F75D-70833280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925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E6777448-1058-C4D1-15D8-4BB0C9C25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DCFA7DDA-8C42-C7BF-862C-5EA56933E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877A7A87-A1CA-94F0-28DA-A9AE4520A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A6F0A93-50DB-352A-B01F-C3F85060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FF864B7F-F0E9-D403-A90D-1CABB736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3413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94" y="5554264"/>
            <a:ext cx="1930161" cy="978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787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59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Зразок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442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28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95995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2606"/>
            <a:ext cx="3200400" cy="317862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dirty="0"/>
              <a:t>Редагувати стиль зразка тексту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57" y="5554264"/>
            <a:ext cx="2013422" cy="10207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6" t="3047" b="1"/>
          <a:stretch/>
        </p:blipFill>
        <p:spPr>
          <a:xfrm>
            <a:off x="1854925" y="6538816"/>
            <a:ext cx="1744517" cy="3191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 t="16273" r="64523" b="9660"/>
          <a:stretch/>
        </p:blipFill>
        <p:spPr>
          <a:xfrm>
            <a:off x="330925" y="6614159"/>
            <a:ext cx="1288869" cy="2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05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94B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03" y="5615224"/>
            <a:ext cx="1930161" cy="978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4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10E6F-B95C-1698-B784-4551D01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341F880-9B1A-93C6-8233-21493F3EB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5CBBA08-A841-E590-94E8-ADBF9681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9CD722F-8E14-3CCE-B11A-C155EE5E1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4BD2522-42C6-68B4-39B2-141247E2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1476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756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75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ристуваць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Зразок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742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2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uk-UA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68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rgbClr val="94B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95995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uk-UA"/>
              <a:t>Редагувати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2606"/>
            <a:ext cx="3200400" cy="317862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dirty="0"/>
              <a:t>Редагувати стиль зразка тексту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57" y="5554264"/>
            <a:ext cx="2013422" cy="10207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6" t="3047" b="1"/>
          <a:stretch/>
        </p:blipFill>
        <p:spPr>
          <a:xfrm>
            <a:off x="1854925" y="6538816"/>
            <a:ext cx="1744517" cy="3191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 t="16273" r="64523" b="9660"/>
          <a:stretch/>
        </p:blipFill>
        <p:spPr>
          <a:xfrm>
            <a:off x="330925" y="6614159"/>
            <a:ext cx="1288869" cy="2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84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7A040E-E826-4177-9C97-DE1E9C1B8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0408-1E49-4E19-89E7-997816F253FB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FC5E46-753B-4A00-92DE-F742A6AA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DFE9E2-0999-47EC-B7BE-369247B5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A3BFF-3061-4902-8FCD-F143167DCFB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33799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56887-1768-C206-6043-BF2875C93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9759894E-2358-85D3-FEA0-585F40F1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48C0C3C-64E0-C168-4BB4-5AC71F5D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0933DDA-B5C3-12DC-6C38-1B5878FE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5EB60D2-38AF-2DBD-E66A-335DAC91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77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205E6-6C83-67DA-F25E-47F2A8EB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611824E-6778-20E5-419B-405830C61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EB0A93C-BAF7-BC59-3FE0-DD734021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D6EFD65-4B66-7BC5-EB3C-6E27AFD29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667E74B-A5AA-45BA-04B0-AA282A15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4219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6C485-2A12-8806-FBCA-F39C5302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DBB4A3F-2524-99F0-AFD4-3186A7FF2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E035B352-E5B8-E7A1-416C-B4528AF1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11E764F0-3DDE-B541-119D-5D1E31F2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9D6A43B-768D-49F1-231A-896FAB7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40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F1ACE-7731-D25F-DB59-6D517554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A8DB2AF-88A0-7422-C413-5409D81D4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1446B0E-0D48-BF75-EA25-8D1A2518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6AE5BE1-6DAC-406F-74E4-F3221B5E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6D2B9CE3-8C9C-F95C-A0DA-90A3BC80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95577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AA4939-ED27-DADF-32AE-D14E617D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546EA71-1593-C052-1CBA-6FE9BBAC6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A1A402C4-E3EC-0164-6430-FAD6799C1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EB0BB14-86C5-40E3-F4D0-478E905E9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05380AD-5161-86C0-1CDC-039A3428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6BBD6FFE-9418-5174-D4B9-9A4AE8FB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9290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45AC60-BD4B-DC47-6648-F823C75A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A75F3BE-7D6F-902B-66DC-E891FADF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72EF3D62-8922-F4B3-5592-C10E0CE7E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9CC98AA0-101C-46BF-0E69-77E23D888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A8CC1898-0EC9-A1B6-3647-273681AD4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75762940-D84E-565B-99D7-E2741072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98666021-8DBF-CCA2-AD83-FB2BBE46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B91435B7-A621-8C7D-7C3C-7A6D5ED3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7964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CEA9A-2B43-4AE5-562B-908950D8E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129E3BA6-48B0-26DA-5A61-50C42236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B82F4771-6105-5B39-C97D-0774CD38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35E5822-E613-3586-F97B-5341B907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072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9043CF9F-5DB7-F37B-7F24-D3566477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F7120F95-3601-FE73-99DC-2DB03FC7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82BB8EE-6534-2F56-A84A-7A87B3B3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0843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84C8C-95A6-6C76-A24D-DC92C9BC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B0BF43C-2AE0-08AB-6AFF-DA52C8F89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9E2986E-B4AA-9781-5605-7A582BBE9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B3519863-A982-29F5-7B0B-1085E5D6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A59480C5-60A6-A1B9-E3C3-FC0AB8B3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FA3F9AA-C12D-C894-F916-29E361E8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551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E5B7C-ABC3-46C4-634C-408C80AD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672AE17F-9379-3BDB-0EB1-352621CD4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B06523AA-6760-DEFF-7ABA-245E7842E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D43C6A6-CFE8-63F0-31C4-A76E5450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7711D783-6D39-173C-46D1-8ADC13D7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0DF4A924-A3EC-6D62-A9D1-CF8686CF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4785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83A23-144E-B3B8-281F-5AC74A41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64050CB5-6D09-5151-43D5-9A6F5EF10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3E08DC6-C135-9872-8D04-B21A6001E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779D5FC-F1FD-22CD-790C-03A24480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48328AC-0240-7D5D-2034-F5A54120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403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A757A8CC-F1CB-2AA1-D66F-5DBD12701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7F7221AC-F242-8F5D-B0FF-4B7DDFDD0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B7B8A2C7-BABA-6C9A-DED5-8B5A175D8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D3B0405-AE21-7989-CD96-820CCF69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90AA3A6-FB4E-95FD-124D-A9FAFA22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6286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3A9F2-9527-4540-B09A-B324EBF71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497EB6-6617-4DDF-9A05-41E5B2DC9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701FDC-D7D9-4524-8F8E-E5DD752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F9557C-50BD-4B82-894D-ACE40B77B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557582-A47B-48C2-8908-69119EA3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1793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DAC82-5B17-4132-BE5F-9DD38B8C6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4F5CE2-EB97-43CE-B9BC-15C7E575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25ED8D-3D59-4C07-B9E3-2DAB1D06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49D4C6-D820-4D14-89E9-C4452634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75E6A-EB60-45B3-ADD0-D6A4BDF4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246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43E21-8532-3A76-11B2-45274AC1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783F96A-0F60-3EFC-06A7-75CFEA008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ABEE04DC-981E-BA5D-DD1B-76CA0C559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2FD71247-7417-F63A-074E-B6AF1611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C7CCA37-2822-94D2-E451-DD1A43572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751D9923-7770-7C46-A843-6B9CC1F8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60128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F8FDB-FBDD-4EAF-9402-906A386E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9D2B12-D247-4FAE-B594-1167D67C3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596D0F-6E33-479F-A97D-C0A7CA63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9CB0F6-6A25-437D-AFDA-27796D56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28EB81-C2C2-40EE-B1D8-D2E55BC6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73716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6D26D-0A56-4589-B51F-7F9A8355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5F71E6-CCC9-444D-A1FD-63BE2CA52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D1EE6A-F229-4C2E-B9FE-BD2E4A08A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D297F4-ABD3-4AEF-BCFD-1747DA19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DD6D2F-FD8C-4EE1-9BBD-71B840EC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56FCCB-5948-49BE-B702-A54D5DAB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51529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16550-3955-42C2-9ED1-E817C3290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6801E8-F0F1-4596-A81D-482A2E34F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F8E83D-D3FD-4256-9635-A7E1D96AE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08AC05-B7FF-4620-B78C-3C5597391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D42BF79-399C-472C-A568-E64541D31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7768381-365F-42C3-B855-405CBBBA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2A611E-6156-44F9-93BC-A7831284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2F4454-ECDC-4A97-A4F4-69A0901D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15171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3A0787-DDF5-431D-A685-89230501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BEE5D9-4825-410A-A371-5BB04106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B1DBBAF-EFF2-408E-A784-EDBAA7DA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70C4B5-6C61-48DB-A3ED-A882CCCD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676720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38710DC-BCB0-4325-B4AD-1584AB48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5348D-EE5B-42CC-A5A4-4DAF3C7F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272415-C138-44AA-8913-DEBEFBDE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60597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1CF6B-B5D5-45A2-8136-563A930BF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B4119-BE56-4D03-B3BF-4E35ABACB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3E1603-4D8C-488E-8AAE-DB5099F5F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58EF3D-3C29-47B6-A726-3086D5B8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8FB158-9EAA-4D0E-A2BA-92CBB10D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36BE7C-6FB0-4A1E-8174-BAB8918D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51681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42E96-66FC-47FC-9BE2-50491FB7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4FA8B87-6B2C-44AE-ACD6-CA0487E10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36A757-2187-4FB3-85BF-F22CBA72C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128310-A5E0-4AD5-9400-2257CD58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85FF0E-65D0-4C0C-B5EE-A42D4DEB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6F8E69-C9A7-45CB-A646-024D79F2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385671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7BA76-B70F-4A8D-B1FF-9A656F67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78826B-FE65-43B5-BC94-202F116D3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5E8AF5-D899-4CE1-B62B-FD956819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A1577E-699B-49D1-A8E3-7D376285A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C52357-3899-4FC1-949E-8AF1300D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4421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915765-C194-427E-84A5-6D0937116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227BB0-DCCF-4D32-9CA9-B8C899C4C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616867-05B5-49FE-A84F-D19EBC0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2E815C-15A0-4534-85E6-23EF5FFD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73F829-29C4-4801-A6C0-17558BF4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947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9A903-FCB2-AA15-A871-7893FCC76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8219B7EF-CB7B-71A7-2B68-8805C97FD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2AB35CAF-A4EF-764A-AE3D-2865C8918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22507D5-8ED1-F8A8-51C3-41BA91426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C790EC0B-4682-12B7-F877-2C987E79C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BA94CF1F-96C9-08EB-2D40-8DC3BDEB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FD49773B-8843-CF89-B98F-5C1777E7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5B7C993F-B3A6-940C-42A2-17F7102A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995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6FAC22-6108-723D-97E9-71B62075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B43F7C05-2CB5-1435-B50B-B62ECC56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1207C9FE-467B-917D-E1F3-FB67BEA6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524C4AFC-DEF3-A4C3-131C-443455AE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860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CC5829EB-B9C0-0857-2357-A7F83E81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B50491A1-62FD-406F-65F9-50E98F42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64DBB09-CBFE-8E6A-6EF7-033BB824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210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CF9EEF-0E58-9C2E-218A-43859A78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4BFB03C-736C-9513-A23F-46FDB0A3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82047A8C-CB2F-ECE8-BF6D-2CD1A663C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58E3AFA8-E01A-0C5F-60DC-35FEE9FD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1794ECC6-9D67-1865-9911-3A004AB6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1CE149F9-FC4C-F941-CA38-270BF912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893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D6187-32FD-922E-82B0-B189AC21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205144CB-8717-E07C-3BE9-5CF54958A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CE2A49C2-E49A-4499-A6C0-46BC74702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FD87219D-D5B0-A988-BB7E-592B18B5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F78BABDD-7724-B66B-DF23-090F54CFA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507F5B0-BB3E-FF45-4A18-BFD813FA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35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3368E93E-0AF7-9D9A-F355-00AE9531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737BAAA-8CFB-A2DD-9631-08D74F9F7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3CF463A3-6B9C-4D30-60E5-A8169A652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8E029-CDCE-4AC4-A9A0-CB464B28BFA2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74A4890-151B-B3E1-0A09-E6C430D49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F0BE51B6-E3F8-1772-441B-55BED55A9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1AC2A-55D8-46FF-843F-D74D0E2C8EA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624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95" y="5562972"/>
            <a:ext cx="1886618" cy="956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94B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863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uk-UA" dirty="0"/>
              <a:t>Редагувати стиль зразка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211" y="5632640"/>
            <a:ext cx="1886618" cy="956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20" y="6528787"/>
            <a:ext cx="4377307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4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88" r:id="rId8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Ø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99721310-0330-2CE5-9203-D2E76A4B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ru-RU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EF971E96-9BE7-A3DC-07D8-4B0CA79D4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RU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06D4F8D-7686-5B22-1B9F-887E4A32B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569AE4-28BF-4596-A755-6C6201BE2CA2}" type="datetimeFigureOut">
              <a:rPr lang="ru-RU" smtClean="0"/>
              <a:t>08.10.2025</a:t>
            </a:fld>
            <a:endParaRPr lang="ru-RU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A12773F-F938-E35E-EB40-C723D24AE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BF8C164-6085-4340-EB43-BE60EFC91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046C2D-2DCA-40DD-AC66-FBB9C078E0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90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E6F9C9-C31A-40A3-B61C-DE78E832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305184-B8A6-4291-B6ED-FEC01A44F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85CF2A-2212-44E6-8A37-E61042C7E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FBDD-3AE2-4FA9-96AD-DFEB5C6F1FFD}" type="datetimeFigureOut">
              <a:rPr lang="uk-UA" smtClean="0"/>
              <a:t>08.10.2025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F52885-84A8-4D0A-A0D0-9BF24A6C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D0BB93-FD4B-4D2B-953B-2ABD64B28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8C0E2-97F6-47A4-8E59-682ED13F1BC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7630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82169" y="1220726"/>
            <a:ext cx="7293167" cy="2115238"/>
          </a:xfrm>
        </p:spPr>
        <p:txBody>
          <a:bodyPr>
            <a:noAutofit/>
          </a:bodyPr>
          <a:lstStyle/>
          <a:p>
            <a:pPr algn="r"/>
            <a:r>
              <a:rPr lang="en-US" sz="4400" b="1" dirty="0">
                <a:solidFill>
                  <a:srgbClr val="242A98"/>
                </a:solidFill>
              </a:rPr>
              <a:t>CITOLAB</a:t>
            </a:r>
            <a:r>
              <a:rPr lang="uk-UA" sz="4400" b="1" dirty="0">
                <a:solidFill>
                  <a:srgbClr val="242A98"/>
                </a:solidFill>
              </a:rPr>
              <a:t> </a:t>
            </a:r>
            <a:r>
              <a:rPr lang="en-US" sz="4400" b="1" dirty="0">
                <a:solidFill>
                  <a:srgbClr val="242A98"/>
                </a:solidFill>
              </a:rPr>
              <a:t>K</a:t>
            </a:r>
            <a:br>
              <a:rPr lang="uk-UA" sz="4400" b="1" dirty="0"/>
            </a:br>
            <a:r>
              <a:rPr lang="uk-UA" sz="3200" b="1" dirty="0"/>
              <a:t>ПЕРШИЙ КРОК ДЛЯ ЗАПОБІГАННЯ </a:t>
            </a:r>
            <a:r>
              <a:rPr lang="uk-UA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АЦЕТОНЕМІЧНОГО СИНДРОМУ </a:t>
            </a:r>
            <a:r>
              <a:rPr lang="uk-UA" sz="3200" b="1" dirty="0"/>
              <a:t>У ДІТЕЙ</a:t>
            </a:r>
            <a:endParaRPr lang="ru-RU" sz="32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DDE8F4-6930-46E1-A8C8-56B4A67F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5"/>
            <a:ext cx="4682169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46838E-51CC-43F0-8640-1235E123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682" y="133532"/>
            <a:ext cx="1381318" cy="685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E4D06-B72A-42EE-B17F-EABC947F5683}"/>
              </a:ext>
            </a:extLst>
          </p:cNvPr>
          <p:cNvSpPr txBox="1"/>
          <p:nvPr/>
        </p:nvSpPr>
        <p:spPr>
          <a:xfrm>
            <a:off x="4026563" y="3947702"/>
            <a:ext cx="7948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Д</a:t>
            </a:r>
            <a:r>
              <a:rPr kumimoji="0" lang="ru-RU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іагностичні</a:t>
            </a: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тест-</a:t>
            </a:r>
            <a:r>
              <a:rPr kumimoji="0" lang="ru-RU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смужки</a:t>
            </a: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 для </a:t>
            </a:r>
            <a:r>
              <a:rPr kumimoji="0" lang="ru-RU" sz="2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раннього</a:t>
            </a: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ru-RU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напівкількісного</a:t>
            </a: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ru-RU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визначення</a:t>
            </a: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ru-RU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кетонів</a:t>
            </a: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у </a:t>
            </a:r>
            <a:r>
              <a:rPr kumimoji="0" lang="ru-RU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сечі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242A9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endParaRPr kumimoji="0" lang="uk-UA" sz="2400" b="1" i="1" u="none" strike="noStrike" kern="1200" cap="none" spc="0" normalizeH="0" baseline="0" noProof="0" dirty="0">
              <a:ln>
                <a:noFill/>
              </a:ln>
              <a:solidFill>
                <a:srgbClr val="242A98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uk-UA" sz="2400" b="1" i="1" u="none" strike="noStrike" kern="1200" cap="none" spc="0" normalizeH="0" baseline="0" noProof="0" dirty="0">
                <a:ln>
                  <a:noFill/>
                </a:ln>
                <a:solidFill>
                  <a:srgbClr val="242A9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точне визначення кетонів (ацетону) в сечі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ADE4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uk-UA" sz="2400" b="1" i="1" u="none" strike="noStrike" kern="1200" cap="none" spc="0" normalizeH="0" baseline="0" noProof="0" dirty="0">
                <a:ln>
                  <a:noFill/>
                </a:ln>
                <a:solidFill>
                  <a:srgbClr val="242A9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контроль в домашніх умовах – легко і швидко </a:t>
            </a:r>
            <a:endParaRPr kumimoji="0" lang="uk-UA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9E452C9-12A8-12D3-8B07-5DF145C5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57" y="5245224"/>
            <a:ext cx="8057356" cy="109855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6B16DF-1B7D-551E-D81C-C84944E7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681" y="1192385"/>
            <a:ext cx="2310584" cy="263251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27FA91-03B7-4531-4D50-AE2D74A4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691" y="1247657"/>
            <a:ext cx="2310584" cy="2687703"/>
          </a:xfrm>
          <a:prstGeom prst="rect">
            <a:avLst/>
          </a:prstGeom>
        </p:spPr>
      </p:pic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FA24E53E-7CD7-1A25-ECF5-473504E001AC}"/>
              </a:ext>
            </a:extLst>
          </p:cNvPr>
          <p:cNvSpPr/>
          <p:nvPr/>
        </p:nvSpPr>
        <p:spPr>
          <a:xfrm>
            <a:off x="3995057" y="1287723"/>
            <a:ext cx="2220686" cy="26093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BE2E3-6B49-C3E2-E9FF-3DAC449D1415}"/>
              </a:ext>
            </a:extLst>
          </p:cNvPr>
          <p:cNvSpPr txBox="1"/>
          <p:nvPr/>
        </p:nvSpPr>
        <p:spPr>
          <a:xfrm>
            <a:off x="1124438" y="227165"/>
            <a:ext cx="10927975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5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Швидкі тести для діагностики </a:t>
            </a:r>
            <a:r>
              <a:rPr kumimoji="0" lang="en-US" sz="325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COVID</a:t>
            </a:r>
            <a:r>
              <a:rPr kumimoji="0" lang="uk-UA" sz="325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та </a:t>
            </a:r>
            <a:r>
              <a:rPr kumimoji="0" lang="uk-UA" sz="3250" b="1" i="0" u="none" strike="noStrike" kern="1200" cap="none" spc="0" normalizeH="0" baseline="0" noProof="0" dirty="0" err="1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ГРИПу</a:t>
            </a:r>
            <a:r>
              <a:rPr kumimoji="0" lang="uk-UA" sz="325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555F2F-1A6D-D06E-5C76-F8367E6BF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6" y="340670"/>
            <a:ext cx="2940424" cy="29404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5C37AC-9066-9980-FF86-9E931F5E1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2" y="1957431"/>
            <a:ext cx="3013038" cy="30130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8B4B4F-57BB-146A-C588-DF70FA5D4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5" y="3576906"/>
            <a:ext cx="3013038" cy="30130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4F6822-5323-417B-35CF-2616011C794A}"/>
              </a:ext>
            </a:extLst>
          </p:cNvPr>
          <p:cNvSpPr txBox="1"/>
          <p:nvPr/>
        </p:nvSpPr>
        <p:spPr>
          <a:xfrm>
            <a:off x="4016766" y="1525149"/>
            <a:ext cx="2087879" cy="85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Національний </a:t>
            </a:r>
            <a:r>
              <a:rPr kumimoji="0" lang="uk-UA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кешбек</a:t>
            </a:r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C7118A-7217-0761-4F9F-2B489EDFE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769" y="2525390"/>
            <a:ext cx="1805941" cy="10140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FD3264-1068-003E-E87E-4967137305C6}"/>
              </a:ext>
            </a:extLst>
          </p:cNvPr>
          <p:cNvSpPr txBox="1"/>
          <p:nvPr/>
        </p:nvSpPr>
        <p:spPr>
          <a:xfrm>
            <a:off x="9755714" y="1468703"/>
            <a:ext cx="19219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8-</a:t>
            </a:r>
            <a:r>
              <a:rPr kumimoji="0" lang="uk-U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 хв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Швидкість отримання результату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F4C7AD-98A8-5672-71F9-E9953B65BFC4}"/>
              </a:ext>
            </a:extLst>
          </p:cNvPr>
          <p:cNvSpPr txBox="1"/>
          <p:nvPr/>
        </p:nvSpPr>
        <p:spPr>
          <a:xfrm>
            <a:off x="7038812" y="1463722"/>
            <a:ext cx="227775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Висока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чутливість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специфічність</a:t>
            </a:r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808FB-FE2B-7C5B-8360-00342F1AC475}"/>
              </a:ext>
            </a:extLst>
          </p:cNvPr>
          <p:cNvSpPr txBox="1"/>
          <p:nvPr/>
        </p:nvSpPr>
        <p:spPr>
          <a:xfrm>
            <a:off x="4790193" y="5389616"/>
            <a:ext cx="57992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CITO TEST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ваш над</a:t>
            </a:r>
            <a:r>
              <a:rPr kumimoji="0" lang="uk-UA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ійний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 швидкий ключ до своєчасної допомоги  вашим клієнтам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CCA963-6EE2-0CDA-F8B1-A35718E6C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286" y="4007556"/>
            <a:ext cx="7766488" cy="12293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1FE706-6727-4B20-CD74-429491B4AFF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8519" t="42146" r="7445" b="33309"/>
          <a:stretch>
            <a:fillRect/>
          </a:stretch>
        </p:blipFill>
        <p:spPr>
          <a:xfrm>
            <a:off x="10589408" y="3897094"/>
            <a:ext cx="745153" cy="13030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D8E907-58B4-5EA4-560B-0C2DCA2FE90A}"/>
              </a:ext>
            </a:extLst>
          </p:cNvPr>
          <p:cNvSpPr txBox="1"/>
          <p:nvPr/>
        </p:nvSpPr>
        <p:spPr>
          <a:xfrm>
            <a:off x="4635904" y="4347579"/>
            <a:ext cx="61102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Зручн</a:t>
            </a:r>
            <a:r>
              <a:rPr kumimoji="0" lang="uk-UA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ість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тестування ( упаковка= штатив)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15C2DA-9A66-7863-3E24-9D12BD87F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6" y="400735"/>
            <a:ext cx="2940424" cy="29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22" grpId="0"/>
      <p:bldP spid="26" grpId="0"/>
      <p:bldP spid="2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8881D-F87E-70DF-7262-FC276EA59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24" y="113017"/>
            <a:ext cx="11679380" cy="1226313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Чому</a:t>
            </a:r>
            <a:r>
              <a:rPr lang="en-US" b="1" dirty="0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lang="en-US" b="1" dirty="0" err="1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вибір</a:t>
            </a:r>
            <a:r>
              <a:rPr lang="en-US" b="1" dirty="0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lang="ru-RU" b="1" dirty="0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мягкого </a:t>
            </a:r>
            <a:r>
              <a:rPr lang="en-US" b="1" dirty="0" err="1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сваба</a:t>
            </a:r>
            <a:r>
              <a:rPr lang="en-US" b="1" dirty="0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lang="en-US" b="1" dirty="0" err="1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має</a:t>
            </a:r>
            <a:r>
              <a:rPr lang="en-US" b="1" dirty="0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lang="en-US" b="1" dirty="0" err="1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значення</a:t>
            </a:r>
            <a:r>
              <a:rPr lang="en-US" b="1" dirty="0">
                <a:solidFill>
                  <a:srgbClr val="496B21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?</a:t>
            </a:r>
            <a:br>
              <a:rPr lang="en-US" dirty="0"/>
            </a:b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159A7-4D43-02A3-E839-92608F053BEE}"/>
              </a:ext>
            </a:extLst>
          </p:cNvPr>
          <p:cNvSpPr txBox="1"/>
          <p:nvPr/>
        </p:nvSpPr>
        <p:spPr>
          <a:xfrm>
            <a:off x="3879966" y="1870615"/>
            <a:ext cx="6097384" cy="43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Точність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результатів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EB6B10-15CF-AF7D-0895-8794BF7A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54" t="31369" b="29437"/>
          <a:stretch>
            <a:fillRect/>
          </a:stretch>
        </p:blipFill>
        <p:spPr>
          <a:xfrm>
            <a:off x="264164" y="1945423"/>
            <a:ext cx="2969485" cy="1156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7E8F8-EF7A-7FAF-0AD3-D8D71ECF23EC}"/>
              </a:ext>
            </a:extLst>
          </p:cNvPr>
          <p:cNvSpPr txBox="1"/>
          <p:nvPr/>
        </p:nvSpPr>
        <p:spPr>
          <a:xfrm>
            <a:off x="3879966" y="2321156"/>
            <a:ext cx="7774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Якість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зразка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напряму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впливає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на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достовірність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тестування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та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правильність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діагнозу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50CE3-3318-823F-A7F2-AAAEB98BF04B}"/>
              </a:ext>
            </a:extLst>
          </p:cNvPr>
          <p:cNvSpPr txBox="1"/>
          <p:nvPr/>
        </p:nvSpPr>
        <p:spPr>
          <a:xfrm>
            <a:off x="3879966" y="2981231"/>
            <a:ext cx="6263640" cy="43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Open Sans Bold" pitchFamily="34" charset="-122"/>
                <a:cs typeface="+mn-cs"/>
              </a:rPr>
              <a:t>Комфорт пацієнта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740B3-7F61-6544-F854-75B4C64EE1CC}"/>
              </a:ext>
            </a:extLst>
          </p:cNvPr>
          <p:cNvSpPr txBox="1"/>
          <p:nvPr/>
        </p:nvSpPr>
        <p:spPr>
          <a:xfrm>
            <a:off x="3879965" y="3485408"/>
            <a:ext cx="7857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Зниження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неприємних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відчуттів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під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час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процедури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забору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зразка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F6F50-CE80-B2D1-3BB6-3D768359A931}"/>
              </a:ext>
            </a:extLst>
          </p:cNvPr>
          <p:cNvSpPr txBox="1"/>
          <p:nvPr/>
        </p:nvSpPr>
        <p:spPr>
          <a:xfrm>
            <a:off x="3879966" y="4258890"/>
            <a:ext cx="6263640" cy="43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Open Sans Bold" pitchFamily="34" charset="-122"/>
                <a:cs typeface="+mn-cs"/>
              </a:rPr>
              <a:t>Безпека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Open Sans Bold" pitchFamily="34" charset="-122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Open Sans Bold" pitchFamily="34" charset="-122"/>
                <a:cs typeface="+mn-cs"/>
              </a:rPr>
              <a:t>для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Open Sans Bold" pitchFamily="34" charset="-122"/>
                <a:cs typeface="+mn-cs"/>
              </a:rPr>
              <a:t>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Open Sans Bold" pitchFamily="34" charset="-122"/>
                <a:cs typeface="+mn-cs"/>
              </a:rPr>
              <a:t>всіх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Open Sans Bold" pitchFamily="34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B68C32-9A82-3682-1E5E-B057D3DA40A9}"/>
              </a:ext>
            </a:extLst>
          </p:cNvPr>
          <p:cNvSpPr txBox="1"/>
          <p:nvPr/>
        </p:nvSpPr>
        <p:spPr>
          <a:xfrm>
            <a:off x="3879966" y="4849213"/>
            <a:ext cx="8439496" cy="802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Ідеально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підходить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для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дітей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літніх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людей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та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пацієнтів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з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підвищеною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7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чутливістю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D27751-B6AE-F15D-C960-D4D9E49B4C02}"/>
              </a:ext>
            </a:extLst>
          </p:cNvPr>
          <p:cNvSpPr txBox="1"/>
          <p:nvPr/>
        </p:nvSpPr>
        <p:spPr>
          <a:xfrm>
            <a:off x="3095451" y="1230654"/>
            <a:ext cx="7985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Використання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назофарингеальних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мазків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дають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найвищу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чутливість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97% </a:t>
            </a: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E31D178-0FE4-1E14-F13E-2A67273775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15" t="30623" b="29207"/>
          <a:stretch>
            <a:fillRect/>
          </a:stretch>
        </p:blipFill>
        <p:spPr>
          <a:xfrm>
            <a:off x="264165" y="3199303"/>
            <a:ext cx="2969485" cy="121361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814FBAA-BBDC-0798-0D71-ECB2A40335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29704" r="-1" b="29427"/>
          <a:stretch>
            <a:fillRect/>
          </a:stretch>
        </p:blipFill>
        <p:spPr>
          <a:xfrm>
            <a:off x="264164" y="4510487"/>
            <a:ext cx="2969488" cy="12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6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633879-D457-4F2C-9743-DEDF2EA25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962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58D4A8-7350-4543-9CD3-56954F15C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718" y="1391201"/>
            <a:ext cx="2388371" cy="4618106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B548A04-A88F-4079-947E-B2AC5B52D88D}"/>
              </a:ext>
            </a:extLst>
          </p:cNvPr>
          <p:cNvSpPr txBox="1">
            <a:spLocks/>
          </p:cNvSpPr>
          <p:nvPr/>
        </p:nvSpPr>
        <p:spPr>
          <a:xfrm>
            <a:off x="4983635" y="1268091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uk-UA" sz="3200" dirty="0">
              <a:latin typeface="+mn-l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A46B265-B279-4ACA-A402-8BA0B8C8692E}"/>
              </a:ext>
            </a:extLst>
          </p:cNvPr>
          <p:cNvSpPr/>
          <p:nvPr/>
        </p:nvSpPr>
        <p:spPr>
          <a:xfrm>
            <a:off x="5243745" y="1314113"/>
            <a:ext cx="6489792" cy="1373180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FF3399"/>
                </a:solidFill>
              </a:rPr>
              <a:t>При </a:t>
            </a:r>
            <a:r>
              <a:rPr lang="ru-RU" sz="2000" b="1" dirty="0" err="1">
                <a:solidFill>
                  <a:srgbClr val="FF3399"/>
                </a:solidFill>
              </a:rPr>
              <a:t>купівлі</a:t>
            </a:r>
            <a:r>
              <a:rPr lang="ru-RU" sz="2000" b="1" dirty="0">
                <a:solidFill>
                  <a:srgbClr val="FF3399"/>
                </a:solidFill>
              </a:rPr>
              <a:t> упаковки препарату для </a:t>
            </a:r>
            <a:r>
              <a:rPr lang="ru-RU" sz="2000" b="1" dirty="0" err="1">
                <a:solidFill>
                  <a:srgbClr val="FF3399"/>
                </a:solidFill>
              </a:rPr>
              <a:t>лікування</a:t>
            </a:r>
            <a:r>
              <a:rPr lang="ru-RU" sz="2000" b="1" dirty="0">
                <a:solidFill>
                  <a:schemeClr val="tx1"/>
                </a:solidFill>
              </a:rPr>
              <a:t> (</a:t>
            </a:r>
            <a:r>
              <a:rPr lang="uk-UA" sz="2000" b="1" dirty="0">
                <a:solidFill>
                  <a:schemeClr val="tx1"/>
                </a:solidFill>
              </a:rPr>
              <a:t>гінекологічних протимікробних та антисептичних засобів, засобів для спринцювання та відновлення мікрофлори)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D70CC5D-9DE7-4017-91EF-8273840520B1}"/>
              </a:ext>
            </a:extLst>
          </p:cNvPr>
          <p:cNvSpPr/>
          <p:nvPr/>
        </p:nvSpPr>
        <p:spPr>
          <a:xfrm>
            <a:off x="5231280" y="387013"/>
            <a:ext cx="6489793" cy="74153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400" b="1" dirty="0" err="1">
                <a:solidFill>
                  <a:schemeClr val="bg1"/>
                </a:solidFill>
              </a:rPr>
              <a:t>Рекомендація</a:t>
            </a:r>
            <a:r>
              <a:rPr lang="ru-RU" sz="2400" b="1" dirty="0">
                <a:solidFill>
                  <a:schemeClr val="bg1"/>
                </a:solidFill>
              </a:rPr>
              <a:t> до покупки </a:t>
            </a:r>
            <a:r>
              <a:rPr lang="en-US" sz="2400" b="1" dirty="0">
                <a:solidFill>
                  <a:schemeClr val="bg1"/>
                </a:solidFill>
              </a:rPr>
              <a:t>CITOLAB pH </a:t>
            </a:r>
            <a:r>
              <a:rPr lang="ru-RU" sz="2400" b="1" dirty="0">
                <a:solidFill>
                  <a:schemeClr val="bg1"/>
                </a:solidFill>
              </a:rPr>
              <a:t>№1 (</a:t>
            </a:r>
            <a:r>
              <a:rPr lang="uk-UA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вагінальний </a:t>
            </a:r>
            <a:r>
              <a:rPr lang="en-US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 </a:t>
            </a:r>
            <a:r>
              <a:rPr lang="uk-UA" sz="24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 </a:t>
            </a:r>
            <a:r>
              <a:rPr lang="uk-UA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2400" b="1" dirty="0">
              <a:solidFill>
                <a:schemeClr val="bg1"/>
              </a:solidFill>
            </a:endParaRPr>
          </a:p>
          <a:p>
            <a:pPr algn="ctr"/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1" name="Стрелка: изогнутая вправо 10">
            <a:extLst>
              <a:ext uri="{FF2B5EF4-FFF2-40B4-BE49-F238E27FC236}">
                <a16:creationId xmlns:a16="http://schemas.microsoft.com/office/drawing/2014/main" id="{A9DEC41A-0A3E-4E70-90B7-0FB4F897E6A7}"/>
              </a:ext>
            </a:extLst>
          </p:cNvPr>
          <p:cNvSpPr/>
          <p:nvPr/>
        </p:nvSpPr>
        <p:spPr>
          <a:xfrm>
            <a:off x="4285529" y="725185"/>
            <a:ext cx="951983" cy="1819232"/>
          </a:xfrm>
          <a:prstGeom prst="curvedRightArrow">
            <a:avLst/>
          </a:prstGeom>
          <a:solidFill>
            <a:srgbClr val="65A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2" name="Стрелка: изогнутая вправо 11">
            <a:extLst>
              <a:ext uri="{FF2B5EF4-FFF2-40B4-BE49-F238E27FC236}">
                <a16:creationId xmlns:a16="http://schemas.microsoft.com/office/drawing/2014/main" id="{8A536AF8-1C9E-4E84-8052-8C2563AA18D7}"/>
              </a:ext>
            </a:extLst>
          </p:cNvPr>
          <p:cNvSpPr/>
          <p:nvPr/>
        </p:nvSpPr>
        <p:spPr>
          <a:xfrm>
            <a:off x="4154194" y="725185"/>
            <a:ext cx="1070854" cy="3086651"/>
          </a:xfrm>
          <a:prstGeom prst="curvedRightArrow">
            <a:avLst/>
          </a:prstGeom>
          <a:solidFill>
            <a:srgbClr val="65A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8FA0A17-886C-40C2-B5B9-5F34C883A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465" y="6135970"/>
            <a:ext cx="2553056" cy="743054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3061A8DE-7B1D-4DDD-A6F2-E42E513D010A}"/>
              </a:ext>
            </a:extLst>
          </p:cNvPr>
          <p:cNvSpPr/>
          <p:nvPr/>
        </p:nvSpPr>
        <p:spPr>
          <a:xfrm>
            <a:off x="5243744" y="2932880"/>
            <a:ext cx="6489793" cy="1054059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uk-UA" sz="2000" b="1" dirty="0">
                <a:solidFill>
                  <a:srgbClr val="FF3399"/>
                </a:solidFill>
              </a:rPr>
              <a:t>Для жінок, які тимчасово перебувають за кордоном </a:t>
            </a:r>
            <a:r>
              <a:rPr lang="uk-UA" sz="2000" b="1" dirty="0">
                <a:solidFill>
                  <a:schemeClr val="tx1"/>
                </a:solidFill>
              </a:rPr>
              <a:t>і не мають швидкого доступу до гінеколога</a:t>
            </a:r>
          </a:p>
          <a:p>
            <a:pPr algn="ctr"/>
            <a:endParaRPr lang="uk-UA" dirty="0"/>
          </a:p>
        </p:txBody>
      </p:sp>
      <p:sp>
        <p:nvSpPr>
          <p:cNvPr id="19" name="Стрелка: изогнутая вправо 18">
            <a:extLst>
              <a:ext uri="{FF2B5EF4-FFF2-40B4-BE49-F238E27FC236}">
                <a16:creationId xmlns:a16="http://schemas.microsoft.com/office/drawing/2014/main" id="{33CE6B07-B129-4226-9A23-62020CDAF780}"/>
              </a:ext>
            </a:extLst>
          </p:cNvPr>
          <p:cNvSpPr/>
          <p:nvPr/>
        </p:nvSpPr>
        <p:spPr>
          <a:xfrm>
            <a:off x="4154194" y="753265"/>
            <a:ext cx="1070854" cy="4303477"/>
          </a:xfrm>
          <a:prstGeom prst="curvedRightArrow">
            <a:avLst/>
          </a:prstGeom>
          <a:solidFill>
            <a:srgbClr val="65A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69A9961-619A-4B03-AB03-C3F64D37B4CE}"/>
              </a:ext>
            </a:extLst>
          </p:cNvPr>
          <p:cNvSpPr/>
          <p:nvPr/>
        </p:nvSpPr>
        <p:spPr>
          <a:xfrm>
            <a:off x="5243744" y="4200971"/>
            <a:ext cx="6489793" cy="1091288"/>
          </a:xfrm>
          <a:prstGeom prst="roundRect">
            <a:avLst/>
          </a:prstGeom>
          <a:solidFill>
            <a:srgbClr val="ECF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chemeClr val="tx1"/>
              </a:solidFill>
            </a:endParaRPr>
          </a:p>
          <a:p>
            <a:pPr algn="ctr"/>
            <a:r>
              <a:rPr lang="uk-UA" sz="2000" b="1" dirty="0">
                <a:solidFill>
                  <a:schemeClr val="tx1"/>
                </a:solidFill>
              </a:rPr>
              <a:t>Допоможе </a:t>
            </a:r>
            <a:r>
              <a:rPr lang="ru-RU" sz="2000" b="1" dirty="0" err="1">
                <a:solidFill>
                  <a:schemeClr val="tx1"/>
                </a:solidFill>
              </a:rPr>
              <a:t>швидко</a:t>
            </a:r>
            <a:r>
              <a:rPr lang="ru-RU" sz="2000" b="1" dirty="0">
                <a:solidFill>
                  <a:schemeClr val="tx1"/>
                </a:solidFill>
              </a:rPr>
              <a:t> </a:t>
            </a:r>
            <a:r>
              <a:rPr lang="ru-RU" sz="2000" b="1" dirty="0" err="1">
                <a:solidFill>
                  <a:schemeClr val="tx1"/>
                </a:solidFill>
              </a:rPr>
              <a:t>оцінити</a:t>
            </a:r>
            <a:r>
              <a:rPr lang="ru-RU" sz="2000" b="1" dirty="0">
                <a:solidFill>
                  <a:schemeClr val="tx1"/>
                </a:solidFill>
              </a:rPr>
              <a:t> стан </a:t>
            </a:r>
            <a:r>
              <a:rPr lang="ru-RU" sz="2000" b="1" dirty="0" err="1">
                <a:solidFill>
                  <a:schemeClr val="tx1"/>
                </a:solidFill>
              </a:rPr>
              <a:t>вагінального</a:t>
            </a:r>
            <a:r>
              <a:rPr lang="ru-RU" sz="2000" b="1" dirty="0">
                <a:solidFill>
                  <a:schemeClr val="tx1"/>
                </a:solidFill>
              </a:rPr>
              <a:t> </a:t>
            </a:r>
            <a:r>
              <a:rPr lang="ru-RU" sz="2000" b="1" dirty="0" err="1">
                <a:solidFill>
                  <a:schemeClr val="tx1"/>
                </a:solidFill>
              </a:rPr>
              <a:t>середовища</a:t>
            </a:r>
            <a:r>
              <a:rPr lang="uk-UA" sz="2000" b="1" dirty="0">
                <a:solidFill>
                  <a:schemeClr val="tx1"/>
                </a:solidFill>
              </a:rPr>
              <a:t> </a:t>
            </a:r>
            <a:r>
              <a:rPr lang="uk-UA" sz="2000" b="1" dirty="0">
                <a:solidFill>
                  <a:srgbClr val="FF3399"/>
                </a:solidFill>
              </a:rPr>
              <a:t>після проведеного лікування </a:t>
            </a:r>
            <a:r>
              <a:rPr lang="uk-UA" sz="2000" b="1" dirty="0">
                <a:solidFill>
                  <a:schemeClr val="tx1"/>
                </a:solidFill>
              </a:rPr>
              <a:t>навіть вдома</a:t>
            </a:r>
          </a:p>
          <a:p>
            <a:pPr algn="ctr"/>
            <a:endParaRPr lang="uk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D5875-C272-4A71-8CC7-F1CFA6DB53BB}"/>
              </a:ext>
            </a:extLst>
          </p:cNvPr>
          <p:cNvSpPr txBox="1"/>
          <p:nvPr/>
        </p:nvSpPr>
        <p:spPr>
          <a:xfrm>
            <a:off x="208721" y="283205"/>
            <a:ext cx="6645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rgbClr val="FF0000"/>
                </a:solidFill>
              </a:rPr>
              <a:t>«Додаткова» </a:t>
            </a:r>
            <a:r>
              <a:rPr lang="uk-UA" sz="2400" dirty="0"/>
              <a:t>рекомендація, </a:t>
            </a:r>
          </a:p>
          <a:p>
            <a:r>
              <a:rPr lang="uk-UA" sz="2400" dirty="0"/>
              <a:t>яка </a:t>
            </a:r>
            <a:r>
              <a:rPr lang="uk-UA" sz="2400" b="1" dirty="0">
                <a:solidFill>
                  <a:srgbClr val="FF0000"/>
                </a:solidFill>
              </a:rPr>
              <a:t>збільшує середній чек!</a:t>
            </a:r>
            <a:endParaRPr lang="uk-UA" sz="2400" dirty="0">
              <a:solidFill>
                <a:srgbClr val="FF0000"/>
              </a:solidFill>
            </a:endParaRPr>
          </a:p>
          <a:p>
            <a:endParaRPr lang="uk-UA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9A2074F-A314-48EC-AC53-6B4531F19C0F}"/>
              </a:ext>
            </a:extLst>
          </p:cNvPr>
          <p:cNvSpPr/>
          <p:nvPr/>
        </p:nvSpPr>
        <p:spPr>
          <a:xfrm>
            <a:off x="4448790" y="5657566"/>
            <a:ext cx="2035342" cy="689265"/>
          </a:xfrm>
          <a:prstGeom prst="roundRect">
            <a:avLst/>
          </a:prstGeom>
          <a:solidFill>
            <a:srgbClr val="1482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FFFF00"/>
                </a:solidFill>
              </a:rPr>
              <a:t>Форма </a:t>
            </a:r>
            <a:r>
              <a:rPr lang="ru-RU" sz="2000" b="1" dirty="0" err="1">
                <a:solidFill>
                  <a:srgbClr val="FFFF00"/>
                </a:solidFill>
              </a:rPr>
              <a:t>випуск</a:t>
            </a:r>
            <a:r>
              <a:rPr lang="uk-UA" sz="2000" b="1" dirty="0">
                <a:solidFill>
                  <a:srgbClr val="FFFF00"/>
                </a:solidFill>
              </a:rPr>
              <a:t>у</a:t>
            </a:r>
            <a:r>
              <a:rPr lang="ru-RU" sz="2000" dirty="0">
                <a:solidFill>
                  <a:srgbClr val="FFFF00"/>
                </a:solidFill>
              </a:rPr>
              <a:t>: </a:t>
            </a:r>
            <a:r>
              <a:rPr lang="ru-RU" sz="2000" dirty="0">
                <a:solidFill>
                  <a:schemeClr val="bg1"/>
                </a:solidFill>
              </a:rPr>
              <a:t>1 шт. та 25 шт. 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A8D43D0-FDA2-45C2-A0AB-4CCA43F6A6CA}"/>
              </a:ext>
            </a:extLst>
          </p:cNvPr>
          <p:cNvSpPr/>
          <p:nvPr/>
        </p:nvSpPr>
        <p:spPr>
          <a:xfrm>
            <a:off x="6765545" y="5652102"/>
            <a:ext cx="2388371" cy="818885"/>
          </a:xfrm>
          <a:prstGeom prst="roundRect">
            <a:avLst/>
          </a:prstGeom>
          <a:solidFill>
            <a:srgbClr val="1482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ru-RU" sz="2000" b="1" dirty="0" err="1">
                <a:solidFill>
                  <a:srgbClr val="FFFF00"/>
                </a:solidFill>
              </a:rPr>
              <a:t>Біоматеріал</a:t>
            </a:r>
            <a:r>
              <a:rPr lang="ru-RU" sz="2000" dirty="0">
                <a:solidFill>
                  <a:srgbClr val="FFFF00"/>
                </a:solidFill>
              </a:rPr>
              <a:t>: </a:t>
            </a:r>
            <a:r>
              <a:rPr lang="ru-RU" sz="2000" dirty="0" err="1">
                <a:solidFill>
                  <a:schemeClr val="bg1"/>
                </a:solidFill>
              </a:rPr>
              <a:t>вагінальний</a:t>
            </a:r>
            <a:r>
              <a:rPr lang="ru-RU" sz="2000" dirty="0">
                <a:solidFill>
                  <a:schemeClr val="bg1"/>
                </a:solidFill>
              </a:rPr>
              <a:t> секрет</a:t>
            </a:r>
          </a:p>
          <a:p>
            <a:pPr algn="ctr"/>
            <a:endParaRPr lang="uk-UA" sz="20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7AE8221-C77D-48FB-BA27-2541DE941D9E}"/>
              </a:ext>
            </a:extLst>
          </p:cNvPr>
          <p:cNvSpPr/>
          <p:nvPr/>
        </p:nvSpPr>
        <p:spPr>
          <a:xfrm>
            <a:off x="9435329" y="5663752"/>
            <a:ext cx="2165033" cy="676894"/>
          </a:xfrm>
          <a:prstGeom prst="roundRect">
            <a:avLst/>
          </a:prstGeom>
          <a:solidFill>
            <a:srgbClr val="1482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ru-RU" sz="2000" b="1" dirty="0" err="1">
                <a:solidFill>
                  <a:srgbClr val="FFFF00"/>
                </a:solidFill>
              </a:rPr>
              <a:t>Швидко</a:t>
            </a:r>
            <a:r>
              <a:rPr lang="ru-RU" sz="2000" dirty="0">
                <a:solidFill>
                  <a:srgbClr val="FFFF00"/>
                </a:solidFill>
              </a:rPr>
              <a:t>: </a:t>
            </a:r>
            <a:r>
              <a:rPr lang="ru-RU" sz="2000" dirty="0">
                <a:solidFill>
                  <a:schemeClr val="bg1"/>
                </a:solidFill>
              </a:rPr>
              <a:t>результат  20 сек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3613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92025F-E6CA-44B6-B458-A2B37600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659"/>
            <a:ext cx="12192000" cy="6962659"/>
          </a:xfrm>
          <a:prstGeom prst="rect">
            <a:avLst/>
          </a:prstGeom>
        </p:spPr>
      </p:pic>
      <p:sp>
        <p:nvSpPr>
          <p:cNvPr id="6" name="Місце для тексту 5"/>
          <p:cNvSpPr>
            <a:spLocks noGrp="1"/>
          </p:cNvSpPr>
          <p:nvPr>
            <p:ph type="body" idx="1"/>
          </p:nvPr>
        </p:nvSpPr>
        <p:spPr>
          <a:xfrm>
            <a:off x="-293881" y="5165425"/>
            <a:ext cx="3580410" cy="58454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Тест для </a:t>
            </a:r>
            <a:r>
              <a:rPr lang="ru-RU" dirty="0" err="1">
                <a:solidFill>
                  <a:srgbClr val="FF0000"/>
                </a:solidFill>
              </a:rPr>
              <a:t>виявлення</a:t>
            </a:r>
            <a:r>
              <a:rPr lang="ru-RU" b="1" dirty="0">
                <a:solidFill>
                  <a:srgbClr val="FF0000"/>
                </a:solidFill>
              </a:rPr>
              <a:t> 5 </a:t>
            </a:r>
            <a:r>
              <a:rPr lang="ru-RU" b="1" dirty="0" err="1">
                <a:solidFill>
                  <a:srgbClr val="FF0000"/>
                </a:solidFill>
              </a:rPr>
              <a:t>наркотиків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SNIPER®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Місце для тексту 7"/>
          <p:cNvSpPr>
            <a:spLocks noGrp="1"/>
          </p:cNvSpPr>
          <p:nvPr>
            <p:ph type="body" sz="quarter" idx="3"/>
          </p:nvPr>
        </p:nvSpPr>
        <p:spPr>
          <a:xfrm>
            <a:off x="264716" y="1982987"/>
            <a:ext cx="2861423" cy="90884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</a:rPr>
              <a:t>Тест для </a:t>
            </a:r>
            <a:r>
              <a:rPr lang="ru-RU" b="1" dirty="0" err="1">
                <a:solidFill>
                  <a:srgbClr val="FF0000"/>
                </a:solidFill>
              </a:rPr>
              <a:t>виявлення</a:t>
            </a:r>
            <a:r>
              <a:rPr lang="ru-RU" b="1" dirty="0">
                <a:solidFill>
                  <a:srgbClr val="FF0000"/>
                </a:solidFill>
              </a:rPr>
              <a:t> 10 </a:t>
            </a:r>
            <a:r>
              <a:rPr lang="ru-RU" b="1" dirty="0" err="1">
                <a:solidFill>
                  <a:srgbClr val="FF0000"/>
                </a:solidFill>
              </a:rPr>
              <a:t>наркотиків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sz="2800" b="1" dirty="0">
                <a:solidFill>
                  <a:srgbClr val="FF0000"/>
                </a:solidFill>
              </a:rPr>
              <a:t>SNIPER®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73F978-59A9-4A2C-992D-8DF5B214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4" y="2962332"/>
            <a:ext cx="3001945" cy="1929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979329D-2501-47BA-9ACD-0D389094BD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289178" y="219603"/>
            <a:ext cx="2861423" cy="1834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943DC7-5799-8A4E-783D-965E5584BF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33" y="5834512"/>
            <a:ext cx="1518057" cy="894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F3CB3-DFEB-FC14-AB70-C42FC3CB08B6}"/>
              </a:ext>
            </a:extLst>
          </p:cNvPr>
          <p:cNvSpPr txBox="1"/>
          <p:nvPr/>
        </p:nvSpPr>
        <p:spPr>
          <a:xfrm>
            <a:off x="3945784" y="296624"/>
            <a:ext cx="8027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585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SNIPER</a:t>
            </a: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5585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uk-UA" sz="3600" b="1" i="0" u="none" strike="noStrike" kern="1200" cap="none" spc="0" normalizeH="0" baseline="0" noProof="0" dirty="0">
                <a:ln>
                  <a:noFill/>
                </a:ln>
                <a:solidFill>
                  <a:srgbClr val="5585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Точний постріл по наркотикам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E751F-AE97-B6C3-4704-15EB6AA54A5F}"/>
              </a:ext>
            </a:extLst>
          </p:cNvPr>
          <p:cNvSpPr txBox="1"/>
          <p:nvPr/>
        </p:nvSpPr>
        <p:spPr>
          <a:xfrm>
            <a:off x="4217299" y="1336656"/>
            <a:ext cx="767120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SNIPER -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це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комбінація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наркотики 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2025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року (спайс (синтетична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маріхуана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трамадол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бупренорфін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</a:t>
            </a: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 відмінну від інших тестів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45354-31B3-2AF1-7822-43E34617465A}"/>
              </a:ext>
            </a:extLst>
          </p:cNvPr>
          <p:cNvSpPr txBox="1"/>
          <p:nvPr/>
        </p:nvSpPr>
        <p:spPr>
          <a:xfrm>
            <a:off x="3999089" y="3735032"/>
            <a:ext cx="636045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Дві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методики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тестування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метод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занурення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B3297-8101-7BDB-7F32-24326E7E3310}"/>
              </a:ext>
            </a:extLst>
          </p:cNvPr>
          <p:cNvSpPr txBox="1"/>
          <p:nvPr/>
        </p:nvSpPr>
        <p:spPr>
          <a:xfrm>
            <a:off x="3771087" y="5208680"/>
            <a:ext cx="58728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Рекомендує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SNIPER</a:t>
            </a: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ваші клієнти отримають точний результат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2B269-F706-F9F3-5DD5-69D42C138EBC}"/>
              </a:ext>
            </a:extLst>
          </p:cNvPr>
          <p:cNvSpPr txBox="1"/>
          <p:nvPr/>
        </p:nvSpPr>
        <p:spPr>
          <a:xfrm>
            <a:off x="5583800" y="2651646"/>
            <a:ext cx="2622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Американська якість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0435332-C100-BBAC-01A0-C6D74EA2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0375" y="2546995"/>
            <a:ext cx="2962913" cy="148755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9F3EF9E-92CA-8A25-A2C0-316D0CB24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375" y="4298952"/>
            <a:ext cx="2962913" cy="1572437"/>
          </a:xfrm>
          <a:prstGeom prst="rect">
            <a:avLst/>
          </a:prstGeom>
        </p:spPr>
      </p:pic>
      <p:sp>
        <p:nvSpPr>
          <p:cNvPr id="2" name="Прямокутник: округлені кути 1">
            <a:extLst>
              <a:ext uri="{FF2B5EF4-FFF2-40B4-BE49-F238E27FC236}">
                <a16:creationId xmlns:a16="http://schemas.microsoft.com/office/drawing/2014/main" id="{520BA171-A618-8AE7-D7E7-A4AA3F7FDE6B}"/>
              </a:ext>
            </a:extLst>
          </p:cNvPr>
          <p:cNvSpPr/>
          <p:nvPr/>
        </p:nvSpPr>
        <p:spPr>
          <a:xfrm>
            <a:off x="3979777" y="1282993"/>
            <a:ext cx="7908725" cy="89339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кутник: округлені кути 4">
            <a:extLst>
              <a:ext uri="{FF2B5EF4-FFF2-40B4-BE49-F238E27FC236}">
                <a16:creationId xmlns:a16="http://schemas.microsoft.com/office/drawing/2014/main" id="{9A29AFE9-3482-6983-5DA0-EEDF9DA70F96}"/>
              </a:ext>
            </a:extLst>
          </p:cNvPr>
          <p:cNvSpPr/>
          <p:nvPr/>
        </p:nvSpPr>
        <p:spPr>
          <a:xfrm>
            <a:off x="5394214" y="2539099"/>
            <a:ext cx="3001945" cy="62520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кутник: округлені кути 12">
            <a:extLst>
              <a:ext uri="{FF2B5EF4-FFF2-40B4-BE49-F238E27FC236}">
                <a16:creationId xmlns:a16="http://schemas.microsoft.com/office/drawing/2014/main" id="{1EF538C4-4C5F-2302-0C09-5C5E4C3A4A75}"/>
              </a:ext>
            </a:extLst>
          </p:cNvPr>
          <p:cNvSpPr/>
          <p:nvPr/>
        </p:nvSpPr>
        <p:spPr>
          <a:xfrm>
            <a:off x="3679371" y="3671171"/>
            <a:ext cx="5432292" cy="12174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AD498-5B50-9569-B3ED-B0B1A5A253B8}"/>
              </a:ext>
            </a:extLst>
          </p:cNvPr>
          <p:cNvSpPr txBox="1"/>
          <p:nvPr/>
        </p:nvSpPr>
        <p:spPr>
          <a:xfrm>
            <a:off x="4031555" y="4320350"/>
            <a:ext cx="6259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крапельний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метод (для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малої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кількості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сечі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!)</a:t>
            </a:r>
            <a:endParaRPr kumimoji="0" lang="uk-U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581F5F0-18F1-B53E-4062-98D2A07CB6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015" y="5181619"/>
            <a:ext cx="5491004" cy="115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uild="allAtOnce"/>
      <p:bldP spid="16" grpId="0"/>
      <p:bldP spid="18" grpId="0" build="allAtOnce"/>
      <p:bldP spid="2" grpId="0" animBg="1"/>
      <p:bldP spid="5" grpId="0" animBg="1"/>
      <p:bldP spid="13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0FFC16-BDE8-47DF-B913-02E00782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831" y="3249477"/>
            <a:ext cx="3985169" cy="3608523"/>
          </a:xfrm>
          <a:prstGeom prst="rect">
            <a:avLst/>
          </a:prstGeom>
        </p:spPr>
      </p:pic>
      <p:sp>
        <p:nvSpPr>
          <p:cNvPr id="9" name="Блок-схема: альтернативний процес 12">
            <a:extLst>
              <a:ext uri="{FF2B5EF4-FFF2-40B4-BE49-F238E27FC236}">
                <a16:creationId xmlns:a16="http://schemas.microsoft.com/office/drawing/2014/main" id="{5CD2BC78-B922-493E-8B7E-A3DBAAFECE97}"/>
              </a:ext>
            </a:extLst>
          </p:cNvPr>
          <p:cNvSpPr/>
          <p:nvPr/>
        </p:nvSpPr>
        <p:spPr>
          <a:xfrm>
            <a:off x="505471" y="2009178"/>
            <a:ext cx="10388489" cy="646330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0" lang="uk-UA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algn="ctr"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Чітка кольорова шкала</a:t>
            </a:r>
            <a:r>
              <a:rPr lang="uk-UA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,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ПОРОГОВИЙ РІВЕНЬ </a:t>
            </a:r>
            <a:r>
              <a:rPr lang="uk-UA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- 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0,5 </a:t>
            </a:r>
            <a:r>
              <a:rPr lang="ru-RU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ммоль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/л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101857-7771-4A97-A3CD-BAC51565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" y="98272"/>
            <a:ext cx="1627092" cy="807936"/>
          </a:xfrm>
          <a:prstGeom prst="rect">
            <a:avLst/>
          </a:prstGeom>
        </p:spPr>
      </p:pic>
      <p:sp>
        <p:nvSpPr>
          <p:cNvPr id="15" name="Блок-схема: альтернативний процес 12">
            <a:extLst>
              <a:ext uri="{FF2B5EF4-FFF2-40B4-BE49-F238E27FC236}">
                <a16:creationId xmlns:a16="http://schemas.microsoft.com/office/drawing/2014/main" id="{456128B0-5D3D-4203-A8E7-6035DCC26480}"/>
              </a:ext>
            </a:extLst>
          </p:cNvPr>
          <p:cNvSpPr/>
          <p:nvPr/>
        </p:nvSpPr>
        <p:spPr>
          <a:xfrm>
            <a:off x="1758999" y="674776"/>
            <a:ext cx="6447832" cy="727087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РЕЗУЛЬТАТ всього за 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60 секунд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ECC59-28DC-4C92-8671-544A05DECE01}"/>
              </a:ext>
            </a:extLst>
          </p:cNvPr>
          <p:cNvSpPr txBox="1"/>
          <p:nvPr/>
        </p:nvSpPr>
        <p:spPr>
          <a:xfrm>
            <a:off x="618631" y="1530377"/>
            <a:ext cx="1147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Клієнт </a:t>
            </a:r>
            <a:r>
              <a:rPr lang="uk-UA" b="1" i="1" dirty="0"/>
              <a:t>швидко  отримає відповідь </a:t>
            </a:r>
            <a:r>
              <a:rPr lang="uk-UA" i="1" dirty="0"/>
              <a:t>та одразу </a:t>
            </a:r>
            <a:r>
              <a:rPr lang="uk-UA" b="1" i="1" dirty="0"/>
              <a:t>повернеться до вас </a:t>
            </a:r>
            <a:r>
              <a:rPr lang="uk-UA" i="1" dirty="0"/>
              <a:t>за препаратами для регідратації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9C6B0-2BA7-4AE7-B05E-778B46F37822}"/>
              </a:ext>
            </a:extLst>
          </p:cNvPr>
          <p:cNvSpPr txBox="1"/>
          <p:nvPr/>
        </p:nvSpPr>
        <p:spPr>
          <a:xfrm>
            <a:off x="618631" y="2782669"/>
            <a:ext cx="768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/>
              <a:t>Дозволяє  легко інтерпретувати результат та знижує ймовірність неправильного трактування, </a:t>
            </a:r>
            <a:r>
              <a:rPr lang="uk-UA" b="1" i="1" dirty="0"/>
              <a:t>мінімізує ризик претензій до аптеки</a:t>
            </a:r>
          </a:p>
        </p:txBody>
      </p:sp>
      <p:sp>
        <p:nvSpPr>
          <p:cNvPr id="10" name="Блок-схема: альтернативний процес 12">
            <a:extLst>
              <a:ext uri="{FF2B5EF4-FFF2-40B4-BE49-F238E27FC236}">
                <a16:creationId xmlns:a16="http://schemas.microsoft.com/office/drawing/2014/main" id="{633D1A92-499D-475A-8039-0F61971269DA}"/>
              </a:ext>
            </a:extLst>
          </p:cNvPr>
          <p:cNvSpPr/>
          <p:nvPr/>
        </p:nvSpPr>
        <p:spPr>
          <a:xfrm>
            <a:off x="260910" y="3612014"/>
            <a:ext cx="7686670" cy="590479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Термін зберігання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180 діб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після відкриття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6DF3C-1E3A-4783-B704-8971A3DFE298}"/>
              </a:ext>
            </a:extLst>
          </p:cNvPr>
          <p:cNvSpPr txBox="1"/>
          <p:nvPr/>
        </p:nvSpPr>
        <p:spPr>
          <a:xfrm>
            <a:off x="260910" y="4385506"/>
            <a:ext cx="777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/>
              <a:t>Це зручно та економно, адже не потрібно щоразу купувати нову упаковку.</a:t>
            </a:r>
            <a:r>
              <a:rPr lang="ru-RU" i="1" dirty="0"/>
              <a:t> Т</a:t>
            </a:r>
            <a:r>
              <a:rPr lang="uk-UA" i="1" dirty="0"/>
              <a:t>очний результат тесту впродовж всього </a:t>
            </a:r>
          </a:p>
          <a:p>
            <a:r>
              <a:rPr lang="uk-UA" i="1" dirty="0"/>
              <a:t>терміну придатності. </a:t>
            </a:r>
            <a:endParaRPr lang="ru-RU" i="1" dirty="0"/>
          </a:p>
          <a:p>
            <a:endParaRPr lang="uk-UA" dirty="0"/>
          </a:p>
        </p:txBody>
      </p:sp>
      <p:sp>
        <p:nvSpPr>
          <p:cNvPr id="13" name="Блок-схема: альтернативний процес 12">
            <a:extLst>
              <a:ext uri="{FF2B5EF4-FFF2-40B4-BE49-F238E27FC236}">
                <a16:creationId xmlns:a16="http://schemas.microsoft.com/office/drawing/2014/main" id="{EDC5DDBA-D4C8-4428-9E24-3B20511EDF42}"/>
              </a:ext>
            </a:extLst>
          </p:cNvPr>
          <p:cNvSpPr/>
          <p:nvPr/>
        </p:nvSpPr>
        <p:spPr>
          <a:xfrm>
            <a:off x="260910" y="5397990"/>
            <a:ext cx="5995694" cy="590479"/>
          </a:xfrm>
          <a:prstGeom prst="flowChartAlternateProcess">
            <a:avLst/>
          </a:prstGeom>
          <a:noFill/>
          <a:ln w="38100">
            <a:solidFill>
              <a:srgbClr val="4585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5, 25 та 50 тест-смужок </a:t>
            </a: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в упаковці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E93997-C798-4A62-B067-19117DF473A3}"/>
              </a:ext>
            </a:extLst>
          </p:cNvPr>
          <p:cNvSpPr/>
          <p:nvPr/>
        </p:nvSpPr>
        <p:spPr>
          <a:xfrm>
            <a:off x="334343" y="6036437"/>
            <a:ext cx="7698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i="1" dirty="0"/>
              <a:t>Дозволяє легко підібрати варіант, який найкраще відповідає потребам конкретного клієнта та </a:t>
            </a:r>
            <a:r>
              <a:rPr lang="uk-UA" b="1" i="1" dirty="0"/>
              <a:t>розміру його гаманця. </a:t>
            </a:r>
          </a:p>
        </p:txBody>
      </p:sp>
    </p:spTree>
    <p:extLst>
      <p:ext uri="{BB962C8B-B14F-4D97-AF65-F5344CB8AC3E}">
        <p14:creationId xmlns:p14="http://schemas.microsoft.com/office/powerpoint/2010/main" val="276490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C4AF60-CD32-42EB-A6E7-C71716F2E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" y="18602"/>
            <a:ext cx="6490110" cy="6490110"/>
          </a:xfrm>
          <a:prstGeom prst="rect">
            <a:avLst/>
          </a:prstGeom>
          <a:solidFill>
            <a:srgbClr val="E0F0FF"/>
          </a:solidFill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7F8DC8A-7009-454B-9E1F-53C3E0434D96}"/>
              </a:ext>
            </a:extLst>
          </p:cNvPr>
          <p:cNvSpPr/>
          <p:nvPr/>
        </p:nvSpPr>
        <p:spPr>
          <a:xfrm>
            <a:off x="1039562" y="675384"/>
            <a:ext cx="4577040" cy="943514"/>
          </a:xfrm>
          <a:prstGeom prst="roundRect">
            <a:avLst/>
          </a:prstGeom>
          <a:gradFill>
            <a:gsLst>
              <a:gs pos="0">
                <a:srgbClr val="B7CCE9"/>
              </a:gs>
              <a:gs pos="0">
                <a:srgbClr val="CFE1F7"/>
              </a:gs>
              <a:gs pos="57000">
                <a:srgbClr val="CFE1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>
            <a:solidFill>
              <a:srgbClr val="CFE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CITOLAB™ K </a:t>
            </a:r>
            <a:r>
              <a:rPr lang="uk-UA" sz="2800" b="1" dirty="0">
                <a:solidFill>
                  <a:srgbClr val="242A98"/>
                </a:solidFill>
              </a:rPr>
              <a:t>№5</a:t>
            </a:r>
            <a:r>
              <a:rPr lang="en-US" sz="2800" b="1" dirty="0">
                <a:solidFill>
                  <a:srgbClr val="242A98"/>
                </a:solidFill>
              </a:rPr>
              <a:t>0</a:t>
            </a:r>
            <a:endParaRPr lang="uk-UA" sz="2800" b="1" dirty="0">
              <a:solidFill>
                <a:srgbClr val="242A98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136807-FF28-4A89-8661-91AC9874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75" y="6143989"/>
            <a:ext cx="2548525" cy="729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C41ACA-A163-4E7E-973A-5D37AD086278}"/>
              </a:ext>
            </a:extLst>
          </p:cNvPr>
          <p:cNvSpPr txBox="1"/>
          <p:nvPr/>
        </p:nvSpPr>
        <p:spPr>
          <a:xfrm>
            <a:off x="572878" y="2022818"/>
            <a:ext cx="59907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CITOLAB™ K №50</a:t>
            </a:r>
            <a:r>
              <a:rPr lang="en-US" sz="2000" dirty="0"/>
              <a:t> — </a:t>
            </a:r>
            <a:r>
              <a:rPr lang="uk-UA" sz="2000" dirty="0"/>
              <a:t>це оптимальне рішення для пацієнтів </a:t>
            </a:r>
            <a:r>
              <a:rPr lang="uk-UA" sz="2000" b="1" dirty="0">
                <a:solidFill>
                  <a:srgbClr val="FF0000"/>
                </a:solidFill>
              </a:rPr>
              <a:t>з хронічною ацетонемією</a:t>
            </a:r>
            <a:r>
              <a:rPr lang="uk-UA" sz="2000" dirty="0"/>
              <a:t>, які потребують </a:t>
            </a:r>
            <a:r>
              <a:rPr lang="uk-UA" sz="2000" b="1" dirty="0"/>
              <a:t>частого та регулярного контролю</a:t>
            </a:r>
            <a:r>
              <a:rPr lang="en-US" sz="2000" b="1" dirty="0"/>
              <a:t>.</a:t>
            </a:r>
            <a:endParaRPr lang="uk-UA" sz="2000" b="1" dirty="0"/>
          </a:p>
          <a:p>
            <a:endParaRPr lang="en-US" sz="2000" b="1" dirty="0"/>
          </a:p>
          <a:p>
            <a:r>
              <a:rPr lang="uk-UA" sz="2000" dirty="0"/>
              <a:t>Формат із 50 тест-смужок дозволяє </a:t>
            </a:r>
            <a:r>
              <a:rPr lang="uk-UA" sz="2000" b="1" dirty="0">
                <a:solidFill>
                  <a:srgbClr val="FF0000"/>
                </a:solidFill>
              </a:rPr>
              <a:t>батькам</a:t>
            </a:r>
            <a:r>
              <a:rPr lang="uk-UA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000" dirty="0"/>
              <a:t>Забезпечити </a:t>
            </a:r>
            <a:r>
              <a:rPr lang="uk-UA" sz="2000" b="1" dirty="0"/>
              <a:t>довготривалий моніторинг без додаткових витрат </a:t>
            </a:r>
            <a:r>
              <a:rPr lang="uk-UA" sz="2000" dirty="0"/>
              <a:t>(термін придатності після відкриття 180 днів). </a:t>
            </a:r>
          </a:p>
          <a:p>
            <a:endParaRPr lang="uk-UA" dirty="0"/>
          </a:p>
          <a:p>
            <a:r>
              <a:rPr lang="en-US" sz="2800" b="1" dirty="0"/>
              <a:t>  </a:t>
            </a:r>
            <a:r>
              <a:rPr lang="uk-UA" sz="2800" b="1" dirty="0"/>
              <a:t>А для Вас:  </a:t>
            </a:r>
            <a:r>
              <a:rPr lang="uk-UA" sz="2800" b="1" dirty="0">
                <a:solidFill>
                  <a:srgbClr val="FF0000"/>
                </a:solidFill>
              </a:rPr>
              <a:t>  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92DCDF-D501-4D2F-A134-108ABFBD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976" y="4495265"/>
            <a:ext cx="1038185" cy="21643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8B0C45-25C0-4616-817C-E8C12AB36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59" y="4907000"/>
            <a:ext cx="1966436" cy="1966436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C0A36B7-76B8-4688-9E9E-1856DF6DFCE6}"/>
              </a:ext>
            </a:extLst>
          </p:cNvPr>
          <p:cNvSpPr/>
          <p:nvPr/>
        </p:nvSpPr>
        <p:spPr>
          <a:xfrm>
            <a:off x="437263" y="5339071"/>
            <a:ext cx="3966072" cy="634912"/>
          </a:xfrm>
          <a:prstGeom prst="roundRect">
            <a:avLst/>
          </a:prstGeom>
          <a:solidFill>
            <a:srgbClr val="0054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 b="1" dirty="0">
              <a:solidFill>
                <a:schemeClr val="bg1"/>
              </a:solidFill>
            </a:endParaRPr>
          </a:p>
          <a:p>
            <a:pPr algn="ctr"/>
            <a:r>
              <a:rPr lang="uk-UA" sz="2000" b="1" dirty="0">
                <a:solidFill>
                  <a:schemeClr val="bg1"/>
                </a:solidFill>
              </a:rPr>
              <a:t>вища ціна = вищий середній чек</a:t>
            </a:r>
          </a:p>
          <a:p>
            <a:pPr algn="ctr"/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130046-BE66-476A-BB50-A7DF978CE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161" y="0"/>
            <a:ext cx="5335011" cy="56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4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івнобедрений трикутник 2">
            <a:extLst>
              <a:ext uri="{FF2B5EF4-FFF2-40B4-BE49-F238E27FC236}">
                <a16:creationId xmlns:a16="http://schemas.microsoft.com/office/drawing/2014/main" id="{A61E3A9F-EFC3-C37C-D27D-DD871DF39528}"/>
              </a:ext>
            </a:extLst>
          </p:cNvPr>
          <p:cNvSpPr/>
          <p:nvPr/>
        </p:nvSpPr>
        <p:spPr>
          <a:xfrm>
            <a:off x="10937239" y="5222240"/>
            <a:ext cx="847865" cy="65680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6C6D06-7BE4-44A0-B714-44A5EFC5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77" y="0"/>
            <a:ext cx="47743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301C3-9022-4EE9-8D54-2FF79F653066}"/>
              </a:ext>
            </a:extLst>
          </p:cNvPr>
          <p:cNvSpPr txBox="1"/>
          <p:nvPr/>
        </p:nvSpPr>
        <p:spPr>
          <a:xfrm>
            <a:off x="390036" y="72345"/>
            <a:ext cx="73736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800" b="1" dirty="0"/>
              <a:t>Кому рекомендувати </a:t>
            </a:r>
            <a:r>
              <a:rPr lang="en-US" sz="3800" b="1" dirty="0">
                <a:solidFill>
                  <a:srgbClr val="242A98"/>
                </a:solidFill>
              </a:rPr>
              <a:t>CITOLAB K</a:t>
            </a:r>
            <a:r>
              <a:rPr lang="uk-UA" sz="3800" b="1" dirty="0"/>
              <a:t>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D829F0-A78A-4CA9-B879-DF9D5EEF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2487"/>
            <a:ext cx="1381318" cy="685896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A7FAAE5-1ED5-40C8-A747-F983ABE50BE8}"/>
              </a:ext>
            </a:extLst>
          </p:cNvPr>
          <p:cNvSpPr/>
          <p:nvPr/>
        </p:nvSpPr>
        <p:spPr>
          <a:xfrm>
            <a:off x="390036" y="2308015"/>
            <a:ext cx="5053556" cy="100034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7CCE9"/>
              </a:gs>
              <a:gs pos="0">
                <a:srgbClr val="CFE1F7"/>
              </a:gs>
              <a:gs pos="57000">
                <a:srgbClr val="CFE1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>
            <a:solidFill>
              <a:srgbClr val="CFE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5F6CF-1913-4D5D-9D77-F67D8E721F24}"/>
              </a:ext>
            </a:extLst>
          </p:cNvPr>
          <p:cNvSpPr txBox="1"/>
          <p:nvPr/>
        </p:nvSpPr>
        <p:spPr>
          <a:xfrm>
            <a:off x="-72292" y="2359313"/>
            <a:ext cx="5673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Покупцям, які купують ліки </a:t>
            </a:r>
            <a:r>
              <a:rPr lang="uk-UA" b="1" dirty="0"/>
              <a:t>для </a:t>
            </a:r>
            <a:endParaRPr lang="en-US" b="1" dirty="0"/>
          </a:p>
          <a:p>
            <a:pPr algn="ctr"/>
            <a:r>
              <a:rPr lang="uk-UA" b="1" dirty="0"/>
              <a:t>домашньої аптечки</a:t>
            </a:r>
            <a:r>
              <a:rPr lang="en-US" b="1" dirty="0"/>
              <a:t> </a:t>
            </a:r>
            <a:r>
              <a:rPr lang="uk-UA" b="1" dirty="0"/>
              <a:t>або для подорожей </a:t>
            </a:r>
            <a:endParaRPr lang="en-US" b="1" dirty="0"/>
          </a:p>
          <a:p>
            <a:pPr algn="ctr"/>
            <a:r>
              <a:rPr lang="uk-UA" dirty="0"/>
              <a:t>з дітьми</a:t>
            </a:r>
            <a:endParaRPr lang="en-US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933F3C8-15D3-4AD8-8411-1365D5935B90}"/>
              </a:ext>
            </a:extLst>
          </p:cNvPr>
          <p:cNvSpPr/>
          <p:nvPr/>
        </p:nvSpPr>
        <p:spPr>
          <a:xfrm>
            <a:off x="390036" y="883183"/>
            <a:ext cx="5053556" cy="122813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7CCE9"/>
              </a:gs>
              <a:gs pos="0">
                <a:srgbClr val="CFE1F7"/>
              </a:gs>
              <a:gs pos="57000">
                <a:srgbClr val="CFE1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>
            <a:solidFill>
              <a:srgbClr val="CFE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Батькам, які шукають </a:t>
            </a:r>
            <a:r>
              <a:rPr lang="ru-RU" b="1" dirty="0">
                <a:solidFill>
                  <a:schemeClr val="tx1"/>
                </a:solidFill>
              </a:rPr>
              <a:t>засоби для самостійного контролю </a:t>
            </a:r>
            <a:r>
              <a:rPr lang="ru-RU" dirty="0">
                <a:solidFill>
                  <a:schemeClr val="tx1"/>
                </a:solidFill>
              </a:rPr>
              <a:t>стану дитини при симптомах, що можуть свідчити про ацетонемічний синдром </a:t>
            </a:r>
            <a:r>
              <a:rPr lang="ru-RU" b="1" dirty="0">
                <a:solidFill>
                  <a:schemeClr val="tx1"/>
                </a:solidFill>
              </a:rPr>
              <a:t>(тест-смужки)</a:t>
            </a:r>
            <a:endParaRPr lang="uk-UA" b="1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22AD590-A1DE-4295-BF87-101CD6BC7A4E}"/>
              </a:ext>
            </a:extLst>
          </p:cNvPr>
          <p:cNvSpPr/>
          <p:nvPr/>
        </p:nvSpPr>
        <p:spPr>
          <a:xfrm>
            <a:off x="1586290" y="4689561"/>
            <a:ext cx="5424490" cy="1296902"/>
          </a:xfrm>
          <a:prstGeom prst="roundRect">
            <a:avLst/>
          </a:prstGeom>
          <a:gradFill>
            <a:gsLst>
              <a:gs pos="0">
                <a:srgbClr val="B7CCE9"/>
              </a:gs>
              <a:gs pos="0">
                <a:srgbClr val="CFE1F7"/>
              </a:gs>
              <a:gs pos="57000">
                <a:srgbClr val="CFE1F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>
            <a:solidFill>
              <a:srgbClr val="CFE1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CITOLAB K </a:t>
            </a:r>
            <a:r>
              <a:rPr lang="uk-UA" dirty="0">
                <a:solidFill>
                  <a:schemeClr val="tx1"/>
                </a:solidFill>
              </a:rPr>
              <a:t> </a:t>
            </a:r>
            <a:r>
              <a:rPr lang="uk-UA" b="1" dirty="0">
                <a:solidFill>
                  <a:srgbClr val="FF0000"/>
                </a:solidFill>
              </a:rPr>
              <a:t>ідеальний  супутній товар</a:t>
            </a:r>
            <a:r>
              <a:rPr lang="uk-UA" dirty="0">
                <a:solidFill>
                  <a:srgbClr val="FF0000"/>
                </a:solidFill>
              </a:rPr>
              <a:t> </a:t>
            </a:r>
            <a:r>
              <a:rPr lang="uk-UA" dirty="0">
                <a:solidFill>
                  <a:schemeClr val="tx1"/>
                </a:solidFill>
              </a:rPr>
              <a:t>при запиті на жарознижувальні препарати, регідраційні засоби чи сорбенти — </a:t>
            </a:r>
            <a:r>
              <a:rPr lang="uk-UA" b="1" dirty="0">
                <a:solidFill>
                  <a:schemeClr val="tx1"/>
                </a:solidFill>
              </a:rPr>
              <a:t>підвищує середній чек </a:t>
            </a:r>
            <a:r>
              <a:rPr lang="uk-UA" dirty="0">
                <a:solidFill>
                  <a:schemeClr val="tx1"/>
                </a:solidFill>
              </a:rPr>
              <a:t>і демонструє турботу про споживача. </a:t>
            </a:r>
            <a:endParaRPr lang="uk-UA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E88673-FA51-45D6-B5ED-F85AED8E15C5}"/>
              </a:ext>
            </a:extLst>
          </p:cNvPr>
          <p:cNvSpPr/>
          <p:nvPr/>
        </p:nvSpPr>
        <p:spPr>
          <a:xfrm>
            <a:off x="690659" y="3771342"/>
            <a:ext cx="1573756" cy="685896"/>
          </a:xfrm>
          <a:prstGeom prst="rect">
            <a:avLst/>
          </a:prstGeom>
          <a:solidFill>
            <a:srgbClr val="242A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>
                <a:solidFill>
                  <a:schemeClr val="bg1"/>
                </a:solidFill>
              </a:rPr>
              <a:t>А також…</a:t>
            </a:r>
          </a:p>
        </p:txBody>
      </p:sp>
      <p:sp>
        <p:nvSpPr>
          <p:cNvPr id="4" name="Стрелка: изогнутая вправо 3">
            <a:extLst>
              <a:ext uri="{FF2B5EF4-FFF2-40B4-BE49-F238E27FC236}">
                <a16:creationId xmlns:a16="http://schemas.microsoft.com/office/drawing/2014/main" id="{AD690FBF-16FE-4D0A-A429-FA8D45E54B3A}"/>
              </a:ext>
            </a:extLst>
          </p:cNvPr>
          <p:cNvSpPr/>
          <p:nvPr/>
        </p:nvSpPr>
        <p:spPr>
          <a:xfrm>
            <a:off x="142149" y="410899"/>
            <a:ext cx="247887" cy="11424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8" name="Стрелка: изогнутая вправо 17">
            <a:extLst>
              <a:ext uri="{FF2B5EF4-FFF2-40B4-BE49-F238E27FC236}">
                <a16:creationId xmlns:a16="http://schemas.microsoft.com/office/drawing/2014/main" id="{47212D5D-A5CA-4AC9-ABBB-9CD1317A4675}"/>
              </a:ext>
            </a:extLst>
          </p:cNvPr>
          <p:cNvSpPr/>
          <p:nvPr/>
        </p:nvSpPr>
        <p:spPr>
          <a:xfrm>
            <a:off x="142149" y="486248"/>
            <a:ext cx="247887" cy="24001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3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5D650B-D786-428A-B93E-9B80731B0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218"/>
          </a:xfrm>
          <a:prstGeom prst="rect">
            <a:avLst/>
          </a:prstGeom>
          <a:noFill/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6703A7-2FEC-4633-AF93-8F2A9D39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9" y="2614357"/>
            <a:ext cx="5695039" cy="5695039"/>
          </a:xfrm>
          <a:prstGeom prst="rect">
            <a:avLst/>
          </a:prstGeom>
        </p:spPr>
      </p:pic>
      <p:sp>
        <p:nvSpPr>
          <p:cNvPr id="4" name="Прямоугольник 14">
            <a:extLst>
              <a:ext uri="{FF2B5EF4-FFF2-40B4-BE49-F238E27FC236}">
                <a16:creationId xmlns:a16="http://schemas.microsoft.com/office/drawing/2014/main" id="{4941E101-97EB-49E6-A509-835949B63E86}"/>
              </a:ext>
            </a:extLst>
          </p:cNvPr>
          <p:cNvSpPr/>
          <p:nvPr/>
        </p:nvSpPr>
        <p:spPr>
          <a:xfrm>
            <a:off x="1363709" y="1989907"/>
            <a:ext cx="5695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Висока чутливість та специфічність  -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Ви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можете </a:t>
            </a: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спокійно рекомендувати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тест, знаючи, що він справді працює.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15">
            <a:extLst>
              <a:ext uri="{FF2B5EF4-FFF2-40B4-BE49-F238E27FC236}">
                <a16:creationId xmlns:a16="http://schemas.microsoft.com/office/drawing/2014/main" id="{4AB2F095-4A45-46BE-BA6F-FDFA35712896}"/>
              </a:ext>
            </a:extLst>
          </p:cNvPr>
          <p:cNvSpPr/>
          <p:nvPr/>
        </p:nvSpPr>
        <p:spPr>
          <a:xfrm>
            <a:off x="1346436" y="3025780"/>
            <a:ext cx="58572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Клієнт може звернутися до лікаря з 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готовими результатами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та отримати </a:t>
            </a:r>
            <a:r>
              <a:rPr kumimoji="0" lang="ru-RU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АДЕКВАТНЕ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ru-RU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лікува</a:t>
            </a:r>
            <a:r>
              <a:rPr lang="ru-RU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ння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і 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повернутися в аптеку з рецептом</a:t>
            </a:r>
          </a:p>
        </p:txBody>
      </p:sp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109BD2F7-1CB0-445A-82E7-DFE4885A1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12" y="3284124"/>
            <a:ext cx="496551" cy="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340ADB-F468-4E65-8C8F-B382C0A1D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12" y="2146086"/>
            <a:ext cx="496551" cy="49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Блок-схема: вузол 13">
            <a:extLst>
              <a:ext uri="{FF2B5EF4-FFF2-40B4-BE49-F238E27FC236}">
                <a16:creationId xmlns:a16="http://schemas.microsoft.com/office/drawing/2014/main" id="{995D6211-7DF5-4F51-AC62-3C4F12999A86}"/>
              </a:ext>
            </a:extLst>
          </p:cNvPr>
          <p:cNvSpPr/>
          <p:nvPr/>
        </p:nvSpPr>
        <p:spPr>
          <a:xfrm>
            <a:off x="7621515" y="2294889"/>
            <a:ext cx="2196000" cy="858837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r>
              <a:rPr lang="uk-UA" sz="1400" b="1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Чутливість </a:t>
            </a:r>
          </a:p>
          <a:p>
            <a:pPr algn="ctr" defTabSz="914400" eaLnBrk="0" hangingPunct="0">
              <a:defRPr/>
            </a:pPr>
            <a:r>
              <a:rPr lang="uk-UA" sz="1400" b="1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більше 99%</a:t>
            </a:r>
            <a:endParaRPr lang="ru-RU" sz="1400" b="1" dirty="0">
              <a:solidFill>
                <a:srgbClr val="FF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9" name="Блок-схема: вузол 1">
            <a:extLst>
              <a:ext uri="{FF2B5EF4-FFF2-40B4-BE49-F238E27FC236}">
                <a16:creationId xmlns:a16="http://schemas.microsoft.com/office/drawing/2014/main" id="{65B1DC45-4BB1-4AF7-A707-6173A6F94B73}"/>
              </a:ext>
            </a:extLst>
          </p:cNvPr>
          <p:cNvSpPr/>
          <p:nvPr/>
        </p:nvSpPr>
        <p:spPr>
          <a:xfrm>
            <a:off x="9815358" y="1523398"/>
            <a:ext cx="2196000" cy="85725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r>
              <a:rPr lang="uk-UA" sz="1400" b="1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Специфічність</a:t>
            </a:r>
          </a:p>
          <a:p>
            <a:pPr algn="ctr" defTabSz="914400" eaLnBrk="0" hangingPunct="0">
              <a:defRPr/>
            </a:pPr>
            <a:r>
              <a:rPr lang="uk-UA" sz="1400" b="1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 99%</a:t>
            </a:r>
            <a:endParaRPr lang="ru-RU" sz="1400" b="1" dirty="0">
              <a:solidFill>
                <a:srgbClr val="FF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0CA1C15-DA87-4B91-82E2-C688AA62A2D8}"/>
              </a:ext>
            </a:extLst>
          </p:cNvPr>
          <p:cNvSpPr txBox="1">
            <a:spLocks/>
          </p:cNvSpPr>
          <p:nvPr/>
        </p:nvSpPr>
        <p:spPr>
          <a:xfrm>
            <a:off x="517629" y="337122"/>
            <a:ext cx="7215641" cy="1301177"/>
          </a:xfrm>
          <a:prstGeom prst="rect">
            <a:avLst/>
          </a:prstGeom>
          <a:solidFill>
            <a:srgbClr val="F0FAEC">
              <a:alpha val="23000"/>
            </a:srgb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spc="-5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CITO TEST® ROTA</a:t>
            </a:r>
            <a:r>
              <a:rPr lang="uk-UA" sz="4800" b="1" spc="-5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uk-UA" sz="2800" b="1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швидкий тест для діагностики ротавірусної інфекції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Блок-схема: вузол 13">
            <a:extLst>
              <a:ext uri="{FF2B5EF4-FFF2-40B4-BE49-F238E27FC236}">
                <a16:creationId xmlns:a16="http://schemas.microsoft.com/office/drawing/2014/main" id="{913A48F3-2884-4FEC-9807-46259140394F}"/>
              </a:ext>
            </a:extLst>
          </p:cNvPr>
          <p:cNvSpPr/>
          <p:nvPr/>
        </p:nvSpPr>
        <p:spPr>
          <a:xfrm>
            <a:off x="9148886" y="3348867"/>
            <a:ext cx="2800183" cy="1110358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defRPr/>
            </a:pPr>
            <a:r>
              <a:rPr lang="uk-UA" sz="2000" b="1" dirty="0">
                <a:solidFill>
                  <a:schemeClr val="tx1"/>
                </a:solidFill>
                <a:latin typeface="Tahoma" pitchFamily="34" charset="0"/>
                <a:cs typeface="Arial" charset="0"/>
              </a:rPr>
              <a:t>РЕЗУЛЬТАТ за 10 хв.</a:t>
            </a:r>
            <a:endParaRPr lang="ru-RU" sz="2000" b="1" dirty="0">
              <a:solidFill>
                <a:schemeClr val="tx1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17" name="Блок-схема: вузол 13">
            <a:extLst>
              <a:ext uri="{FF2B5EF4-FFF2-40B4-BE49-F238E27FC236}">
                <a16:creationId xmlns:a16="http://schemas.microsoft.com/office/drawing/2014/main" id="{0DE159B7-4699-49DD-B37E-D43BBCBED36F}"/>
              </a:ext>
            </a:extLst>
          </p:cNvPr>
          <p:cNvSpPr/>
          <p:nvPr/>
        </p:nvSpPr>
        <p:spPr>
          <a:xfrm>
            <a:off x="7532032" y="4747907"/>
            <a:ext cx="3200400" cy="1610363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Комплектація тесту включає 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ПІПЕТКУ, </a:t>
            </a:r>
            <a:r>
              <a:rPr lang="uk-UA" b="1" dirty="0">
                <a:solidFill>
                  <a:schemeClr val="tx1"/>
                </a:solidFill>
              </a:rPr>
              <a:t>що забезпечує забір рідкого біоматеріалу</a:t>
            </a:r>
            <a:endParaRPr lang="uk-UA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1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6A56FC-4BEC-413B-A7A3-48F66341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9" y="1202880"/>
            <a:ext cx="5365405" cy="565512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716F447-C3B1-4818-AB58-A30993A3C7C7}"/>
              </a:ext>
            </a:extLst>
          </p:cNvPr>
          <p:cNvSpPr txBox="1">
            <a:spLocks/>
          </p:cNvSpPr>
          <p:nvPr/>
        </p:nvSpPr>
        <p:spPr>
          <a:xfrm>
            <a:off x="102209" y="0"/>
            <a:ext cx="7153209" cy="27951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b="1" spc="-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Кому і як рекомендувати</a:t>
            </a:r>
            <a:r>
              <a:rPr lang="uk-UA" b="1" spc="-50" dirty="0">
                <a:solidFill>
                  <a:srgbClr val="DA9B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spc="-50" dirty="0">
                <a:solidFill>
                  <a:srgbClr val="DA9B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CITO TEST® ROTA</a:t>
            </a:r>
            <a:r>
              <a:rPr lang="uk-UA" b="1" spc="-50" dirty="0">
                <a:solidFill>
                  <a:srgbClr val="DA9B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br>
              <a:rPr lang="ru-RU" b="1" spc="-50" dirty="0">
                <a:solidFill>
                  <a:srgbClr val="496B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3AB526-EB35-4713-B1A3-3B59890823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5" y="5774937"/>
            <a:ext cx="1518057" cy="894599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8837252D-245C-4878-B2D9-0421EBC38ED1}"/>
              </a:ext>
            </a:extLst>
          </p:cNvPr>
          <p:cNvSpPr/>
          <p:nvPr/>
        </p:nvSpPr>
        <p:spPr>
          <a:xfrm>
            <a:off x="5305686" y="712658"/>
            <a:ext cx="2700943" cy="1207839"/>
          </a:xfrm>
          <a:prstGeom prst="roundRect">
            <a:avLst/>
          </a:prstGeom>
          <a:solidFill>
            <a:srgbClr val="D0D7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Батькам, які звертаються за швидкими тестами на ротавірус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4D133E1C-3CCC-487A-846C-789124684965}"/>
              </a:ext>
            </a:extLst>
          </p:cNvPr>
          <p:cNvSpPr/>
          <p:nvPr/>
        </p:nvSpPr>
        <p:spPr>
          <a:xfrm>
            <a:off x="5359104" y="4030250"/>
            <a:ext cx="2700943" cy="1273370"/>
          </a:xfrm>
          <a:prstGeom prst="roundRect">
            <a:avLst/>
          </a:prstGeom>
          <a:solidFill>
            <a:srgbClr val="D0D7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Покупцям, які купують ліки для домашньої аптечки, або для подорожей з дітьми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44001C5A-111A-4A7C-9332-C6F9A3BAB728}"/>
              </a:ext>
            </a:extLst>
          </p:cNvPr>
          <p:cNvSpPr/>
          <p:nvPr/>
        </p:nvSpPr>
        <p:spPr>
          <a:xfrm>
            <a:off x="8701476" y="2177019"/>
            <a:ext cx="2982911" cy="1236282"/>
          </a:xfrm>
          <a:prstGeom prst="roundRect">
            <a:avLst/>
          </a:prstGeom>
          <a:solidFill>
            <a:srgbClr val="D0D7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Відвідувачам аптек, які шукають симптоматичні засоби для полегшення діареї у дітей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78DCE-C79D-453B-82C6-14DD286DACB8}"/>
              </a:ext>
            </a:extLst>
          </p:cNvPr>
          <p:cNvSpPr txBox="1"/>
          <p:nvPr/>
        </p:nvSpPr>
        <p:spPr>
          <a:xfrm>
            <a:off x="8701476" y="3893003"/>
            <a:ext cx="3195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accent6">
                    <a:lumMod val="50000"/>
                  </a:schemeClr>
                </a:solidFill>
              </a:rPr>
              <a:t>«Цей тест — зручний варіант для самоконтролю, особливо в подорожах або коли немає можливості звернутися до лікаря.»</a:t>
            </a:r>
            <a:endParaRPr lang="uk-UA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6B85F-6239-4A40-9C17-CA148FC27D10}"/>
              </a:ext>
            </a:extLst>
          </p:cNvPr>
          <p:cNvSpPr txBox="1"/>
          <p:nvPr/>
        </p:nvSpPr>
        <p:spPr>
          <a:xfrm>
            <a:off x="8415846" y="577914"/>
            <a:ext cx="3072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>
                <a:solidFill>
                  <a:schemeClr val="accent6">
                    <a:lumMod val="50000"/>
                  </a:schemeClr>
                </a:solidFill>
              </a:rPr>
              <a:t>«Рекомендую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CITO TEST® ROTA — </a:t>
            </a:r>
            <a:r>
              <a:rPr lang="uk-UA" i="1" dirty="0">
                <a:solidFill>
                  <a:schemeClr val="accent6">
                    <a:lumMod val="50000"/>
                  </a:schemeClr>
                </a:solidFill>
              </a:rPr>
              <a:t>це швидкий і точний тест, що дозволяє перевірити чи є у дитини ротавірусна інфекція.»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40D96-DFDA-42F4-BE93-0A3B088BE1A2}"/>
              </a:ext>
            </a:extLst>
          </p:cNvPr>
          <p:cNvSpPr txBox="1"/>
          <p:nvPr/>
        </p:nvSpPr>
        <p:spPr>
          <a:xfrm>
            <a:off x="5264122" y="2138677"/>
            <a:ext cx="3066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>
                <a:solidFill>
                  <a:schemeClr val="accent6">
                    <a:lumMod val="50000"/>
                  </a:schemeClr>
                </a:solidFill>
              </a:rPr>
              <a:t>«Якщо у дитини діарея, важливо знати причину.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CITO TEST® ROTA </a:t>
            </a:r>
            <a:r>
              <a:rPr lang="uk-UA" i="1" dirty="0">
                <a:solidFill>
                  <a:schemeClr val="accent6">
                    <a:lumMod val="50000"/>
                  </a:schemeClr>
                </a:solidFill>
              </a:rPr>
              <a:t>дає результат за кілька хвилин і допомагає прийняти правильне рішення.»</a:t>
            </a: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7ECB21E7-06AF-474F-B691-B82BFAE4C573}"/>
              </a:ext>
            </a:extLst>
          </p:cNvPr>
          <p:cNvSpPr/>
          <p:nvPr/>
        </p:nvSpPr>
        <p:spPr>
          <a:xfrm>
            <a:off x="8041714" y="879653"/>
            <a:ext cx="339047" cy="965771"/>
          </a:xfrm>
          <a:prstGeom prst="rightArrow">
            <a:avLst/>
          </a:prstGeom>
          <a:solidFill>
            <a:srgbClr val="D0D7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8C9DB576-7F8E-4128-9B68-EB4815384AE1}"/>
              </a:ext>
            </a:extLst>
          </p:cNvPr>
          <p:cNvSpPr/>
          <p:nvPr/>
        </p:nvSpPr>
        <p:spPr>
          <a:xfrm rot="10800000">
            <a:off x="8246322" y="2273404"/>
            <a:ext cx="339047" cy="965771"/>
          </a:xfrm>
          <a:prstGeom prst="rightArrow">
            <a:avLst/>
          </a:prstGeom>
          <a:solidFill>
            <a:srgbClr val="D0D7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6FA7A2C3-F515-4D57-95F5-85C8E5C5169B}"/>
              </a:ext>
            </a:extLst>
          </p:cNvPr>
          <p:cNvSpPr/>
          <p:nvPr/>
        </p:nvSpPr>
        <p:spPr>
          <a:xfrm>
            <a:off x="8160920" y="4150380"/>
            <a:ext cx="339047" cy="965771"/>
          </a:xfrm>
          <a:prstGeom prst="rightArrow">
            <a:avLst/>
          </a:prstGeom>
          <a:solidFill>
            <a:srgbClr val="D0D7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BF702C7-A505-4635-8E8B-27D3C0F34DB5}"/>
              </a:ext>
            </a:extLst>
          </p:cNvPr>
          <p:cNvSpPr/>
          <p:nvPr/>
        </p:nvSpPr>
        <p:spPr>
          <a:xfrm>
            <a:off x="5451967" y="5616399"/>
            <a:ext cx="6096000" cy="1015663"/>
          </a:xfrm>
          <a:prstGeom prst="rect">
            <a:avLst/>
          </a:prstGeom>
          <a:solidFill>
            <a:srgbClr val="D0D7D0"/>
          </a:solidFill>
          <a:ln w="19050">
            <a:solidFill>
              <a:srgbClr val="002060"/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pc="-50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CITO TEST® ROTA</a:t>
            </a:r>
            <a:r>
              <a:rPr lang="uk-UA" sz="2000" b="1" spc="-50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2000" b="1" spc="-50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spc="-50" dirty="0" err="1">
                <a:ea typeface="Calibri" panose="020F0502020204030204" pitchFamily="34" charset="0"/>
                <a:cs typeface="Calibri" panose="020F0502020204030204" pitchFamily="34" charset="0"/>
              </a:rPr>
              <a:t>к</a:t>
            </a:r>
            <a:r>
              <a:rPr lang="ru-RU" sz="2000" dirty="0" err="1">
                <a:ea typeface="Calibri" panose="020F0502020204030204" pitchFamily="34" charset="0"/>
                <a:cs typeface="Calibri" panose="020F0502020204030204" pitchFamily="34" charset="0"/>
              </a:rPr>
              <a:t>ращий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 вибір для </a:t>
            </a:r>
            <a:r>
              <a:rPr lang="ru-RU" sz="2000" b="1" dirty="0">
                <a:ea typeface="Calibri" panose="020F0502020204030204" pitchFamily="34" charset="0"/>
                <a:cs typeface="Calibri" panose="020F0502020204030204" pitchFamily="34" charset="0"/>
              </a:rPr>
              <a:t>додаткової  рекомендації 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покупцям із запитом на </a:t>
            </a:r>
            <a:r>
              <a:rPr lang="ru-RU" sz="2000" b="1" dirty="0">
                <a:ea typeface="Calibri" panose="020F0502020204030204" pitchFamily="34" charset="0"/>
                <a:cs typeface="Calibri" panose="020F0502020204030204" pitchFamily="34" charset="0"/>
              </a:rPr>
              <a:t>протидіарейні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 препарати для дітей, що </a:t>
            </a:r>
            <a:r>
              <a:rPr lang="ru-RU" sz="2000" b="1" dirty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збільшує середній чек</a:t>
            </a:r>
            <a:r>
              <a:rPr lang="ru-RU" sz="20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91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FDE223-AD7C-D007-2723-0004955EE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82" y="-161805"/>
            <a:ext cx="6096012" cy="609601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9858B-EF26-28E4-6EC2-61B98E05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-161805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Для </a:t>
            </a:r>
            <a:r>
              <a:rPr lang="ru-RU" dirty="0" err="1"/>
              <a:t>чого</a:t>
            </a:r>
            <a:r>
              <a:rPr lang="ru-RU" dirty="0"/>
              <a:t> пот</a:t>
            </a:r>
            <a:r>
              <a:rPr lang="uk-UA" dirty="0" err="1"/>
              <a:t>рібен</a:t>
            </a:r>
            <a:r>
              <a:rPr lang="uk-UA" dirty="0"/>
              <a:t> тест </a:t>
            </a:r>
            <a:r>
              <a:rPr lang="en-US" dirty="0"/>
              <a:t>CITO TEST STREP A</a:t>
            </a:r>
            <a:endParaRPr lang="uk-UA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AB390F1C-A74A-09D3-CCCB-9985035C8E1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4776" y="4278313"/>
            <a:ext cx="11627224" cy="1351522"/>
          </a:xfrm>
        </p:spPr>
        <p:txBody>
          <a:bodyPr/>
          <a:lstStyle/>
          <a:p>
            <a:pPr algn="ctr"/>
            <a:r>
              <a:rPr lang="ru-RU" b="1" dirty="0"/>
              <a:t>Для </a:t>
            </a:r>
            <a:r>
              <a:rPr lang="ru-RU" b="1" dirty="0" err="1"/>
              <a:t>Діагностування</a:t>
            </a:r>
            <a:r>
              <a:rPr lang="ru-RU" b="1" dirty="0"/>
              <a:t> </a:t>
            </a:r>
            <a:r>
              <a:rPr lang="ru-RU" b="1" dirty="0" err="1"/>
              <a:t>стрептококової</a:t>
            </a:r>
            <a:r>
              <a:rPr lang="ru-RU" b="1" dirty="0"/>
              <a:t> </a:t>
            </a:r>
            <a:r>
              <a:rPr lang="ru-RU" b="1" dirty="0" err="1"/>
              <a:t>анг</a:t>
            </a:r>
            <a:r>
              <a:rPr lang="uk-UA" b="1" dirty="0" err="1"/>
              <a:t>іни</a:t>
            </a:r>
            <a:endParaRPr lang="en-US" b="1" dirty="0"/>
          </a:p>
          <a:p>
            <a:pPr algn="ctr"/>
            <a:r>
              <a:rPr lang="uk-UA" dirty="0"/>
              <a:t>це інфекційне захворювання, викликане бактерією </a:t>
            </a:r>
            <a:r>
              <a:rPr lang="en-US" dirty="0"/>
              <a:t>Streptococcus pyogenes (</a:t>
            </a:r>
            <a:r>
              <a:rPr lang="uk-UA" dirty="0"/>
              <a:t>стрептокок групи А), яке вражає горло та мигдалини. </a:t>
            </a:r>
          </a:p>
          <a:p>
            <a:endParaRPr lang="uk-U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1B5C6-7891-E46E-6591-5F4FD1AED84A}"/>
              </a:ext>
            </a:extLst>
          </p:cNvPr>
          <p:cNvSpPr txBox="1"/>
          <p:nvPr/>
        </p:nvSpPr>
        <p:spPr>
          <a:xfrm>
            <a:off x="1053177" y="5393033"/>
            <a:ext cx="9784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76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08121" y="125278"/>
            <a:ext cx="11289716" cy="952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441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50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Кому </a:t>
            </a:r>
            <a:r>
              <a:rPr kumimoji="0" lang="ru-RU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рекомендувати</a:t>
            </a:r>
            <a:r>
              <a:rPr kumimoji="0" lang="ru-RU" sz="350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 тест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96B21"/>
                </a:solidFill>
                <a:effectLst/>
                <a:uLnTx/>
                <a:uFillTx/>
                <a:latin typeface="Calibri" panose="020F0502020204030204"/>
                <a:ea typeface="Open Sans Bold" pitchFamily="34" charset="-122"/>
                <a:cs typeface="+mn-cs"/>
              </a:rPr>
              <a:t>CITO TEST STREP A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6960" y="1629765"/>
            <a:ext cx="3118677" cy="1659237"/>
          </a:xfrm>
          <a:prstGeom prst="roundRect">
            <a:avLst>
              <a:gd name="adj" fmla="val 16608"/>
            </a:avLst>
          </a:prstGeom>
          <a:solidFill>
            <a:srgbClr val="EAF2D9"/>
          </a:solidFill>
          <a:ln w="7620">
            <a:solidFill>
              <a:srgbClr val="D0D8B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68039" y="2178893"/>
            <a:ext cx="2430661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-76370" y="1937708"/>
            <a:ext cx="3545711" cy="110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     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Висока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температура</a:t>
            </a: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Лихоманка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38°C і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вище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863800" y="1677695"/>
            <a:ext cx="3058815" cy="1621831"/>
          </a:xfrm>
          <a:prstGeom prst="roundRect">
            <a:avLst>
              <a:gd name="adj" fmla="val 16608"/>
            </a:avLst>
          </a:prstGeom>
          <a:solidFill>
            <a:srgbClr val="EAF2D9"/>
          </a:solidFill>
          <a:ln w="7620">
            <a:solidFill>
              <a:srgbClr val="D0D8B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37659" y="1797462"/>
            <a:ext cx="2452688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72006" y="1937708"/>
            <a:ext cx="3058814" cy="1101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Сильний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біль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у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горлі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Раптовий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початок інтенсивного болю, що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ускладнює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ковтання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68038" y="3819197"/>
            <a:ext cx="7887196" cy="952102"/>
          </a:xfrm>
          <a:prstGeom prst="roundRect">
            <a:avLst>
              <a:gd name="adj" fmla="val 20184"/>
            </a:avLst>
          </a:prstGeom>
          <a:solidFill>
            <a:srgbClr val="EAF2D9"/>
          </a:solidFill>
          <a:ln w="7620">
            <a:solidFill>
              <a:srgbClr val="D0D8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416346" y="3986877"/>
            <a:ext cx="2491085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10988" y="3899133"/>
            <a:ext cx="7744246" cy="63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                                              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Набряклі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мигдалини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Червоні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, збільшені мигдалини, часто з білими або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жовтими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плямами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6960" y="5238574"/>
            <a:ext cx="11716386" cy="667135"/>
          </a:xfrm>
          <a:prstGeom prst="roundRect">
            <a:avLst>
              <a:gd name="adj" fmla="val 25647"/>
            </a:avLst>
          </a:prstGeom>
          <a:solidFill>
            <a:srgbClr val="DFECC6"/>
          </a:solidFill>
          <a:ln/>
        </p:spPr>
      </p:sp>
      <p:sp>
        <p:nvSpPr>
          <p:cNvPr id="15" name="Text 11"/>
          <p:cNvSpPr/>
          <p:nvPr/>
        </p:nvSpPr>
        <p:spPr>
          <a:xfrm>
            <a:off x="140553" y="5419198"/>
            <a:ext cx="11622793" cy="15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76197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Важливо!</a:t>
            </a:r>
            <a:r>
              <a:rPr kumimoji="0" lang="en-US" sz="13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Відсутність кашлю та нежитю (типових для вірусних інфекцій) часто вказує на стрептококову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інфекцію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31ADCEE-EB37-292D-F703-62B3D2AC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76" y="1544654"/>
            <a:ext cx="2387919" cy="17886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2616548-FA55-0ABE-9C87-F669B969D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353" y="1554626"/>
            <a:ext cx="2828925" cy="160972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904F30F-B5A3-8C34-DF6C-E85F7921E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347" y="3472745"/>
            <a:ext cx="1728105" cy="149409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8166F4-ED4B-5AEE-0020-E9B8B976B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4422" y="3448306"/>
            <a:ext cx="1359540" cy="1605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35D33D-DCE7-C4ED-EF84-5471C694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" y="4350778"/>
            <a:ext cx="11789229" cy="7369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F1A2FD-8E3B-0844-30A0-6B745CF0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95" y="1240208"/>
            <a:ext cx="3181081" cy="2188792"/>
          </a:xfrm>
          <a:prstGeom prst="rect">
            <a:avLst/>
          </a:prstGeom>
        </p:spPr>
      </p:pic>
      <p:sp>
        <p:nvSpPr>
          <p:cNvPr id="4" name="Прямокутник: округлені кути 3">
            <a:extLst>
              <a:ext uri="{FF2B5EF4-FFF2-40B4-BE49-F238E27FC236}">
                <a16:creationId xmlns:a16="http://schemas.microsoft.com/office/drawing/2014/main" id="{71EBB7D2-15E7-7CCE-73C9-3951348EB722}"/>
              </a:ext>
            </a:extLst>
          </p:cNvPr>
          <p:cNvSpPr/>
          <p:nvPr/>
        </p:nvSpPr>
        <p:spPr>
          <a:xfrm>
            <a:off x="328739" y="1228757"/>
            <a:ext cx="2123486" cy="22002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5802EE-7C4B-4EB8-BB80-5CE5795E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5" y="1240208"/>
            <a:ext cx="1928290" cy="22002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51CEF-9CAA-B1F1-AE10-0AE1806B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07144"/>
            <a:ext cx="10134600" cy="708289"/>
          </a:xfrm>
        </p:spPr>
        <p:txBody>
          <a:bodyPr>
            <a:normAutofit/>
          </a:bodyPr>
          <a:lstStyle/>
          <a:p>
            <a:r>
              <a:rPr lang="uk-UA" sz="4000" b="1" spc="0" dirty="0">
                <a:solidFill>
                  <a:srgbClr val="496B21"/>
                </a:solidFill>
                <a:latin typeface="Calibri" panose="020F0502020204030204"/>
                <a:ea typeface="Open Sans Bold" pitchFamily="34" charset="-122"/>
                <a:cs typeface="+mn-cs"/>
              </a:rPr>
              <a:t>Переваги </a:t>
            </a:r>
            <a:r>
              <a:rPr lang="en-US" sz="4000" b="1" spc="0" dirty="0">
                <a:solidFill>
                  <a:srgbClr val="496B21"/>
                </a:solidFill>
                <a:latin typeface="Calibri" panose="020F0502020204030204"/>
                <a:ea typeface="Open Sans Bold" pitchFamily="34" charset="-122"/>
                <a:cs typeface="+mn-cs"/>
              </a:rPr>
              <a:t>CITO TEST STREP A</a:t>
            </a:r>
            <a:r>
              <a:rPr lang="uk-UA" sz="4000" b="1" spc="0" dirty="0">
                <a:solidFill>
                  <a:srgbClr val="496B21"/>
                </a:solidFill>
                <a:latin typeface="Calibri" panose="020F0502020204030204"/>
                <a:ea typeface="Open Sans Bold" pitchFamily="34" charset="-122"/>
                <a:cs typeface="+mn-cs"/>
              </a:rPr>
              <a:t> на стрептокок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063300D-430B-BB9E-92B6-5AE8D84B8A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5884" y="1059020"/>
            <a:ext cx="2003367" cy="2381432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ru-RU" sz="4800" b="1" dirty="0"/>
              <a:t>       </a:t>
            </a:r>
            <a:r>
              <a:rPr lang="uk-UA" sz="6500" b="1" dirty="0"/>
              <a:t>9</a:t>
            </a:r>
            <a:r>
              <a:rPr lang="en-US" sz="6500" b="1" dirty="0"/>
              <a:t>5,2</a:t>
            </a:r>
            <a:r>
              <a:rPr lang="uk-UA" sz="6500" b="1" dirty="0"/>
              <a:t>%</a:t>
            </a:r>
          </a:p>
          <a:p>
            <a:pPr algn="ctr">
              <a:buNone/>
            </a:pPr>
            <a:r>
              <a:rPr lang="ru-RU" sz="2300" b="1" dirty="0"/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Висока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чутливість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та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специфічність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при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виявленні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стрептококової</a:t>
            </a:r>
            <a:r>
              <a:rPr lang="ru-RU" sz="2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ru-RU" sz="2100" dirty="0" err="1">
                <a:solidFill>
                  <a:prstClr val="black"/>
                </a:solidFill>
                <a:latin typeface="Calibri" panose="020F0502020204030204"/>
              </a:rPr>
              <a:t>інфекції</a:t>
            </a:r>
            <a:endParaRPr lang="ru-RU" sz="21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2AAA0-8189-5FBF-E4B6-7FF3EDBD881A}"/>
              </a:ext>
            </a:extLst>
          </p:cNvPr>
          <p:cNvSpPr txBox="1"/>
          <p:nvPr/>
        </p:nvSpPr>
        <p:spPr>
          <a:xfrm>
            <a:off x="2958763" y="2098132"/>
            <a:ext cx="1683854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Швидкість</a:t>
            </a:r>
            <a:r>
              <a:rPr kumimoji="0" lang="ru-RU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отримання</a:t>
            </a:r>
            <a:r>
              <a:rPr kumimoji="0" lang="ru-RU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результату</a:t>
            </a:r>
            <a:endParaRPr kumimoji="0" lang="uk-UA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F1119-0AC2-AA63-415F-86C5067DFA36}"/>
              </a:ext>
            </a:extLst>
          </p:cNvPr>
          <p:cNvSpPr txBox="1"/>
          <p:nvPr/>
        </p:nvSpPr>
        <p:spPr>
          <a:xfrm>
            <a:off x="3169863" y="1386739"/>
            <a:ext cx="1451869" cy="79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хв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CE3D2-CBFE-53F2-CF59-D75D4E9D84BD}"/>
              </a:ext>
            </a:extLst>
          </p:cNvPr>
          <p:cNvSpPr txBox="1"/>
          <p:nvPr/>
        </p:nvSpPr>
        <p:spPr>
          <a:xfrm>
            <a:off x="5132052" y="1556464"/>
            <a:ext cx="32419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Безпека рекомендації </a:t>
            </a: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призначений для самоконтролю </a:t>
            </a:r>
            <a:r>
              <a:rPr kumimoji="0" lang="uk-UA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навідмінну</a:t>
            </a: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від іншого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ECE65-3B51-1242-5296-92CB90EEBCBC}"/>
              </a:ext>
            </a:extLst>
          </p:cNvPr>
          <p:cNvSpPr txBox="1"/>
          <p:nvPr/>
        </p:nvSpPr>
        <p:spPr>
          <a:xfrm>
            <a:off x="576943" y="4470113"/>
            <a:ext cx="11615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Використання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CITI TEST STREP A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знижує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ризик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ускладнень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та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сприяє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раціональному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використанню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антибіотиків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5ACAFA3-B8B5-099F-9706-496FC8C1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64" y="1228757"/>
            <a:ext cx="3377080" cy="22116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0A72E3-A10A-6342-4ADD-A08562F9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937" y="2334488"/>
            <a:ext cx="1805941" cy="10140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5982FB-3880-BACC-58DD-ED752F2021E8}"/>
              </a:ext>
            </a:extLst>
          </p:cNvPr>
          <p:cNvSpPr txBox="1"/>
          <p:nvPr/>
        </p:nvSpPr>
        <p:spPr>
          <a:xfrm>
            <a:off x="9247279" y="1228757"/>
            <a:ext cx="24050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Національний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uk-UA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кешбек</a:t>
            </a:r>
            <a:endParaRPr kumimoji="0" lang="uk-UA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ABA72D1-19B7-DF35-BA05-D854BFD9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67" y="4231561"/>
            <a:ext cx="3048264" cy="30482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87BCB08-1EC4-5077-EA85-71D8B8BE9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53" y="4155988"/>
            <a:ext cx="3124847" cy="31248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B87605-C1D7-1811-F050-43BD69650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85" y="3577847"/>
            <a:ext cx="9263348" cy="668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E66FF-E93C-61DB-793F-A5A130BF0E62}"/>
              </a:ext>
            </a:extLst>
          </p:cNvPr>
          <p:cNvSpPr txBox="1"/>
          <p:nvPr/>
        </p:nvSpPr>
        <p:spPr>
          <a:xfrm>
            <a:off x="2268319" y="3569109"/>
            <a:ext cx="6105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Зручність тестування ( упаковка= штатив)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89F374-41C5-D324-CBAE-4153FC74A1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7140" t="42926" r="6574" b="32665"/>
          <a:stretch>
            <a:fillRect/>
          </a:stretch>
        </p:blipFill>
        <p:spPr>
          <a:xfrm>
            <a:off x="7263392" y="3568034"/>
            <a:ext cx="492201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5" grpId="0"/>
      <p:bldP spid="11" grpId="0"/>
      <p:bldP spid="13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етроспектива">
  <a:themeElements>
    <a:clrScheme name="Ретроспектива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спектив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1_Ретроспектива">
  <a:themeElements>
    <a:clrScheme name="Ретроспектива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спектива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спектива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1_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880</Words>
  <Application>Microsoft Office PowerPoint</Application>
  <PresentationFormat>Широкоэкранный</PresentationFormat>
  <Paragraphs>112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13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Calibri Light</vt:lpstr>
      <vt:lpstr>Open Sans</vt:lpstr>
      <vt:lpstr>Open Sans Bold</vt:lpstr>
      <vt:lpstr>Tahoma</vt:lpstr>
      <vt:lpstr>Wingdings</vt:lpstr>
      <vt:lpstr>Тема Office</vt:lpstr>
      <vt:lpstr>Ретроспектива</vt:lpstr>
      <vt:lpstr>1_Ретроспектива</vt:lpstr>
      <vt:lpstr>1_Тема Office</vt:lpstr>
      <vt:lpstr>2_Тема Office</vt:lpstr>
      <vt:lpstr>CITOLAB K ПЕРШИЙ КРОК ДЛЯ ЗАПОБІГАННЯ АЦЕТОНЕМІЧНОГО СИНДРОМУ У ДІТЕЙ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чого потрібен тест CITO TEST STREP A</vt:lpstr>
      <vt:lpstr>Презентация PowerPoint</vt:lpstr>
      <vt:lpstr>Переваги CITO TEST STREP A на стрептокок</vt:lpstr>
      <vt:lpstr>Презентация PowerPoint</vt:lpstr>
      <vt:lpstr>Чому вибір мягкого сваба має значення? 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CITOLAB K ПЕРШИЙ КРОК ДЛЯ ЗАПОБІГАННЯ АЦЕТОНЕМІЧНОГО СИНДРОМУ У ДІТЕЙ</dc:title>
  <dc:creator>Master</dc:creator>
  <cp:lastModifiedBy>Boris</cp:lastModifiedBy>
  <cp:revision>20</cp:revision>
  <dcterms:created xsi:type="dcterms:W3CDTF">2025-09-25T09:29:52Z</dcterms:created>
  <dcterms:modified xsi:type="dcterms:W3CDTF">2025-10-08T07:10:15Z</dcterms:modified>
</cp:coreProperties>
</file>